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18"/>
  </p:notesMasterIdLst>
  <p:handoutMasterIdLst>
    <p:handoutMasterId r:id="rId19"/>
  </p:handoutMasterIdLst>
  <p:sldIdLst>
    <p:sldId id="268" r:id="rId3"/>
    <p:sldId id="289" r:id="rId4"/>
    <p:sldId id="273" r:id="rId5"/>
    <p:sldId id="290" r:id="rId6"/>
    <p:sldId id="291" r:id="rId7"/>
    <p:sldId id="292" r:id="rId8"/>
    <p:sldId id="293" r:id="rId9"/>
    <p:sldId id="294" r:id="rId10"/>
    <p:sldId id="295" r:id="rId11"/>
    <p:sldId id="296" r:id="rId12"/>
    <p:sldId id="297" r:id="rId13"/>
    <p:sldId id="298" r:id="rId14"/>
    <p:sldId id="299" r:id="rId15"/>
    <p:sldId id="300" r:id="rId16"/>
    <p:sldId id="270" r:id="rId17"/>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
      <p:font typeface="Roboto" panose="02000000000000000000" pitchFamily="2" charset="0"/>
      <p:regular r:id="rId24"/>
      <p:bold r:id="rId25"/>
      <p:italic r:id="rId26"/>
      <p:boldItalic r:id="rId27"/>
    </p:embeddedFont>
    <p:embeddedFont>
      <p:font typeface="Twinkl" panose="02000000000000000000" pitchFamily="2" charset="0"/>
      <p:regular r:id="rId28"/>
      <p:bold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85BD33"/>
    <a:srgbClr val="F08215"/>
    <a:srgbClr val="CFE09B"/>
    <a:srgbClr val="FFFFFF"/>
    <a:srgbClr val="689429"/>
    <a:srgbClr val="11743A"/>
    <a:srgbClr val="D0E09B"/>
    <a:srgbClr val="21A6F9"/>
    <a:srgbClr val="4DB1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4" d="100"/>
          <a:sy n="114" d="100"/>
        </p:scale>
        <p:origin x="948" y="10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58" d="100"/>
          <a:sy n="58" d="100"/>
        </p:scale>
        <p:origin x="196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handoutMaster" Target="handoutMasters/handoutMaster1.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07/09/2022</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07/09/2022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nimation Disclaimer">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55648" y="1681195"/>
            <a:ext cx="7632700" cy="2295228"/>
            <a:chOff x="755650" y="1344834"/>
            <a:chExt cx="7632700" cy="2295228"/>
          </a:xfrm>
        </p:grpSpPr>
        <p:sp>
          <p:nvSpPr>
            <p:cNvPr id="42" name="Rectangle 41">
              <a:extLst>
                <a:ext uri="{FF2B5EF4-FFF2-40B4-BE49-F238E27FC236}">
                  <a16:creationId xmlns:a16="http://schemas.microsoft.com/office/drawing/2014/main" id="{0DF60415-D303-4DFE-A6B8-E0AB42EF4DDC}"/>
                </a:ext>
              </a:extLst>
            </p:cNvPr>
            <p:cNvSpPr/>
            <p:nvPr/>
          </p:nvSpPr>
          <p:spPr>
            <a:xfrm>
              <a:off x="760463" y="1344834"/>
              <a:ext cx="1266195" cy="273960"/>
            </a:xfrm>
            <a:prstGeom prst="rect">
              <a:avLst/>
            </a:prstGeom>
            <a:solidFill>
              <a:srgbClr val="85BD33"/>
            </a:solidFill>
            <a:ln>
              <a:solidFill>
                <a:srgbClr val="689429"/>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2021268"/>
            </a:xfrm>
            <a:prstGeom prst="rect">
              <a:avLst/>
            </a:prstGeom>
            <a:noFill/>
            <a:ln w="19050">
              <a:solidFill>
                <a:srgbClr val="85BD33"/>
              </a:solidFill>
            </a:ln>
          </p:spPr>
          <p:txBody>
            <a:bodyPr wrap="square" lIns="216000" tIns="216000" rIns="216000" bIns="216000">
              <a:spAutoFit/>
            </a:bodyPr>
            <a:lstStyle/>
            <a:p>
              <a:pPr>
                <a:spcAft>
                  <a:spcPts val="600"/>
                </a:spcAft>
              </a:pPr>
              <a:r>
                <a:rPr lang="en-GB" sz="1400" dirty="0">
                  <a:latin typeface="Roboto" panose="02000000000000000000" pitchFamily="2" charset="0"/>
                  <a:ea typeface="Roboto" panose="02000000000000000000" pitchFamily="2" charset="0"/>
                </a:rPr>
                <a:t>This resource has been designed with animations to make it as fun and engaging as possible. To view the content in the correct formatting, please view the PowerPoint in ‘slide show mode’. This takes you from desktop to presentation mode. If you view the slides out of ‘slide show mode’, you may find that some of the text and images overlap each other and/or are difficult to read. </a:t>
              </a:r>
            </a:p>
            <a:p>
              <a:pPr>
                <a:spcAft>
                  <a:spcPts val="600"/>
                </a:spcAft>
              </a:pPr>
              <a:r>
                <a:rPr lang="en-GB" sz="1400" dirty="0">
                  <a:latin typeface="Roboto" panose="02000000000000000000" pitchFamily="2" charset="0"/>
                  <a:ea typeface="Roboto" panose="02000000000000000000" pitchFamily="2" charset="0"/>
                </a:rPr>
                <a:t>To enter slide show mode, go to the </a:t>
              </a:r>
              <a:r>
                <a:rPr lang="en-GB" sz="1400" b="1" dirty="0">
                  <a:latin typeface="Roboto" panose="02000000000000000000" pitchFamily="2" charset="0"/>
                  <a:ea typeface="Roboto" panose="02000000000000000000" pitchFamily="2" charset="0"/>
                </a:rPr>
                <a:t>slide show menu tab </a:t>
              </a:r>
              <a:r>
                <a:rPr lang="en-GB" sz="1400" dirty="0">
                  <a:latin typeface="Roboto" panose="02000000000000000000" pitchFamily="2" charset="0"/>
                  <a:ea typeface="Roboto" panose="02000000000000000000" pitchFamily="2" charset="0"/>
                </a:rPr>
                <a:t>and select either </a:t>
              </a:r>
              <a:r>
                <a:rPr lang="en-GB" sz="1400" b="1" dirty="0">
                  <a:latin typeface="Roboto" panose="02000000000000000000" pitchFamily="2" charset="0"/>
                  <a:ea typeface="Roboto" panose="02000000000000000000" pitchFamily="2" charset="0"/>
                </a:rPr>
                <a:t>from beginning</a:t>
              </a:r>
              <a:r>
                <a:rPr lang="en-GB" sz="1400" dirty="0">
                  <a:latin typeface="Roboto" panose="02000000000000000000" pitchFamily="2" charset="0"/>
                  <a:ea typeface="Roboto" panose="02000000000000000000" pitchFamily="2" charset="0"/>
                </a:rPr>
                <a:t> </a:t>
              </a:r>
              <a:r>
                <a:rPr lang="en-GB" sz="1400" b="1" dirty="0">
                  <a:latin typeface="Roboto" panose="02000000000000000000" pitchFamily="2" charset="0"/>
                  <a:ea typeface="Roboto" panose="02000000000000000000" pitchFamily="2" charset="0"/>
                </a:rPr>
                <a:t>or from current slide</a:t>
              </a:r>
              <a:r>
                <a:rPr lang="en-GB" sz="1400" dirty="0">
                  <a:latin typeface="Roboto" panose="02000000000000000000" pitchFamily="2" charset="0"/>
                  <a:ea typeface="Roboto" panose="02000000000000000000" pitchFamily="2" charset="0"/>
                </a:rPr>
                <a:t>.</a:t>
              </a: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85BD33"/>
                </a:solidFill>
                <a:latin typeface="Roboto" panose="02000000000000000000" pitchFamily="2" charset="0"/>
                <a:ea typeface="Roboto" panose="02000000000000000000" pitchFamily="2" charset="0"/>
              </a:rPr>
              <a:t>Disclaimer</a:t>
            </a:r>
            <a:endParaRPr lang="en-GB" sz="2800" b="1" dirty="0">
              <a:solidFill>
                <a:srgbClr val="85BD33"/>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early-years-topics/early-years-everyday-life/early-years-eco-recycling-environmen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twinkl.co.uk/resources/early-years-topics/early-years-everyday-life/early-years-eco-recycling-environment"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hyperlink" Target="https://www.twinkl.co.uk/resources/early-years-topics/early-years-everyday-life/early-years-eco-recycling-environment" TargetMode="Externa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www.twinkl.co.uk/resources/early-years-topics/early-years-everyday-life/early-years-eco-recycling-environment" TargetMode="Externa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hyperlink" Target="https://www.twinkl.co.uk/resources/early-years-topics/early-years-everyday-life/early-years-eco-recycling-environmen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hyperlink" Target="https://www.twinkl.co.uk/resources/early-years-topics/early-years-everyday-life/early-years-eco-recycling-environmen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s://www.twinkl.co.uk/resources/early-years-topics/early-years-everyday-life/early-years-eco-recycling-environment" TargetMode="Externa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hyperlink" Target="https://www.twinkl.co.uk/resources/early-years-topics/early-years-everyday-life/early-years-eco-recycling-environment" TargetMode="Externa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hyperlink" Target="https://www.twinkl.co.uk/resources/early-years-topics/early-years-everyday-life/early-years-eco-recycling-environment" TargetMode="Externa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hyperlink" Target="https://www.twinkl.co.uk/resources/early-years-topics/early-years-everyday-life/early-years-eco-recycling-environment" TargetMode="Externa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hyperlink" Target="https://www.twinkl.co.uk/resources/early-years-topics/early-years-everyday-life/early-years-eco-recycling-environment" TargetMode="External"/><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hyperlink" Target="https://www.twinkl.co.uk/resources/early-years-topics/early-years-everyday-life/early-years-eco-recycling-environment" TargetMode="Externa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twinkl.co.uk/resources/early-years-topics/early-years-everyday-life/early-years-eco-recycling-environment" TargetMode="Externa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hyperlink" Target="https://www.twinkl.co.uk/resources/early-years-topics/early-years-everyday-life/early-years-eco-recycling-environment" TargetMode="External"/><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2" Type="http://schemas.openxmlformats.org/officeDocument/2006/relationships/hyperlink" Target="https://www.twinkl.co.uk/resources/early-years-topics/early-years-everyday-life/early-years-eco-recycling-environment"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hlinkClick r:id="rId2"/>
            <a:extLst>
              <a:ext uri="{FF2B5EF4-FFF2-40B4-BE49-F238E27FC236}">
                <a16:creationId xmlns:a16="http://schemas.microsoft.com/office/drawing/2014/main" id="{1EEA11FD-2C16-E65F-DCFC-9C99A69F6354}"/>
              </a:ext>
            </a:extLst>
          </p:cNvPr>
          <p:cNvSpPr/>
          <p:nvPr/>
        </p:nvSpPr>
        <p:spPr>
          <a:xfrm>
            <a:off x="8418286" y="6106885"/>
            <a:ext cx="580571" cy="576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2"/>
            <a:extLst>
              <a:ext uri="{FF2B5EF4-FFF2-40B4-BE49-F238E27FC236}">
                <a16:creationId xmlns:a16="http://schemas.microsoft.com/office/drawing/2014/main" id="{1FDA1A68-2853-436A-6767-8932C2B71354}"/>
              </a:ext>
            </a:extLst>
          </p:cNvPr>
          <p:cNvSpPr/>
          <p:nvPr/>
        </p:nvSpPr>
        <p:spPr>
          <a:xfrm>
            <a:off x="145143" y="6008913"/>
            <a:ext cx="1062872" cy="6749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9701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2"/>
            <a:extLst>
              <a:ext uri="{FF2B5EF4-FFF2-40B4-BE49-F238E27FC236}">
                <a16:creationId xmlns:a16="http://schemas.microsoft.com/office/drawing/2014/main" id="{22EFF837-7521-BF15-4E24-A2A74958F268}"/>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9412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307856" y="156930"/>
            <a:ext cx="4921956" cy="1077218"/>
          </a:xfrm>
          <a:prstGeom prst="rect">
            <a:avLst/>
          </a:prstGeom>
          <a:noFill/>
        </p:spPr>
        <p:txBody>
          <a:bodyPr wrap="square" rtlCol="0">
            <a:spAutoFit/>
          </a:bodyPr>
          <a:lstStyle/>
          <a:p>
            <a:r>
              <a:rPr lang="en-GB" sz="3200" b="1" dirty="0">
                <a:solidFill>
                  <a:schemeClr val="bg1"/>
                </a:solidFill>
              </a:rPr>
              <a:t>Remarkable </a:t>
            </a:r>
            <a:br>
              <a:rPr lang="en-GB" sz="3200" b="1" dirty="0">
                <a:solidFill>
                  <a:schemeClr val="bg1"/>
                </a:solidFill>
              </a:rPr>
            </a:br>
            <a:r>
              <a:rPr lang="en-GB" sz="3200" b="1" dirty="0">
                <a:solidFill>
                  <a:schemeClr val="bg1"/>
                </a:solidFill>
              </a:rPr>
              <a:t>Recycling</a:t>
            </a:r>
          </a:p>
        </p:txBody>
      </p:sp>
      <p:sp>
        <p:nvSpPr>
          <p:cNvPr id="20" name="Rectangle: Rounded Corners 19">
            <a:extLst>
              <a:ext uri="{FF2B5EF4-FFF2-40B4-BE49-F238E27FC236}">
                <a16:creationId xmlns:a16="http://schemas.microsoft.com/office/drawing/2014/main" id="{0B2E7CA0-324F-14CE-B803-6351C9AE445D}"/>
              </a:ext>
            </a:extLst>
          </p:cNvPr>
          <p:cNvSpPr/>
          <p:nvPr/>
        </p:nvSpPr>
        <p:spPr>
          <a:xfrm>
            <a:off x="822206" y="3591632"/>
            <a:ext cx="3290238" cy="547779"/>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What things do you recycle?</a:t>
            </a:r>
          </a:p>
        </p:txBody>
      </p:sp>
      <p:sp>
        <p:nvSpPr>
          <p:cNvPr id="18" name="Rectangle: Rounded Corners 17">
            <a:extLst>
              <a:ext uri="{FF2B5EF4-FFF2-40B4-BE49-F238E27FC236}">
                <a16:creationId xmlns:a16="http://schemas.microsoft.com/office/drawing/2014/main" id="{A879A4C8-61EF-1EC3-43EE-A1255306861A}"/>
              </a:ext>
            </a:extLst>
          </p:cNvPr>
          <p:cNvSpPr/>
          <p:nvPr/>
        </p:nvSpPr>
        <p:spPr>
          <a:xfrm>
            <a:off x="822206" y="2019893"/>
            <a:ext cx="3590488" cy="547779"/>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Do you know what recycling is?</a:t>
            </a:r>
          </a:p>
        </p:txBody>
      </p:sp>
      <p:sp>
        <p:nvSpPr>
          <p:cNvPr id="15" name="Rectangle: Rounded Corners 14">
            <a:extLst>
              <a:ext uri="{FF2B5EF4-FFF2-40B4-BE49-F238E27FC236}">
                <a16:creationId xmlns:a16="http://schemas.microsoft.com/office/drawing/2014/main" id="{FECD0C87-684E-EB8E-8BD5-5A663DE731F9}"/>
              </a:ext>
            </a:extLst>
          </p:cNvPr>
          <p:cNvSpPr/>
          <p:nvPr/>
        </p:nvSpPr>
        <p:spPr>
          <a:xfrm>
            <a:off x="822206" y="2792007"/>
            <a:ext cx="3909269" cy="547779"/>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Do you recycle at home or school?</a:t>
            </a:r>
          </a:p>
        </p:txBody>
      </p:sp>
      <p:sp>
        <p:nvSpPr>
          <p:cNvPr id="22" name="Speech Bubble: Rectangle with Corners Rounded 21">
            <a:extLst>
              <a:ext uri="{FF2B5EF4-FFF2-40B4-BE49-F238E27FC236}">
                <a16:creationId xmlns:a16="http://schemas.microsoft.com/office/drawing/2014/main" id="{0B5D4D38-2526-3F33-7337-2EA07445B64F}"/>
              </a:ext>
            </a:extLst>
          </p:cNvPr>
          <p:cNvSpPr/>
          <p:nvPr/>
        </p:nvSpPr>
        <p:spPr>
          <a:xfrm>
            <a:off x="2702729" y="4875090"/>
            <a:ext cx="4869646" cy="854246"/>
          </a:xfrm>
          <a:prstGeom prst="wedgeRoundRectCallout">
            <a:avLst>
              <a:gd name="adj1" fmla="val -61759"/>
              <a:gd name="adj2" fmla="val 10395"/>
              <a:gd name="adj3" fmla="val 16667"/>
            </a:avLst>
          </a:prstGeom>
          <a:solidFill>
            <a:schemeClr val="bg1"/>
          </a:solidFill>
          <a:ln w="28575">
            <a:solidFill>
              <a:srgbClr val="F08215"/>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Have you ever seen this symbol before? </a:t>
            </a:r>
          </a:p>
          <a:p>
            <a:r>
              <a:rPr lang="en-GB" dirty="0">
                <a:solidFill>
                  <a:schemeClr val="tx1"/>
                </a:solidFill>
              </a:rPr>
              <a:t>Do you know what it means?</a:t>
            </a:r>
          </a:p>
        </p:txBody>
      </p:sp>
      <p:pic>
        <p:nvPicPr>
          <p:cNvPr id="3" name="Picture 2" descr="A picture containing text&#10;&#10;Description automatically generated">
            <a:extLst>
              <a:ext uri="{FF2B5EF4-FFF2-40B4-BE49-F238E27FC236}">
                <a16:creationId xmlns:a16="http://schemas.microsoft.com/office/drawing/2014/main" id="{48E9CDA5-F44D-8386-5243-9B5694F410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1558" y="963509"/>
            <a:ext cx="3431976" cy="3208325"/>
          </a:xfrm>
          <a:prstGeom prst="rect">
            <a:avLst/>
          </a:prstGeom>
        </p:spPr>
      </p:pic>
      <p:pic>
        <p:nvPicPr>
          <p:cNvPr id="5" name="Picture 4" descr="A picture containing text, doll, toy&#10;&#10;Description automatically generated">
            <a:extLst>
              <a:ext uri="{FF2B5EF4-FFF2-40B4-BE49-F238E27FC236}">
                <a16:creationId xmlns:a16="http://schemas.microsoft.com/office/drawing/2014/main" id="{564C01DE-4CCA-537B-1042-FC0F3922BD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233" y="4500532"/>
            <a:ext cx="1969217" cy="4229719"/>
          </a:xfrm>
          <a:prstGeom prst="rect">
            <a:avLst/>
          </a:prstGeom>
        </p:spPr>
      </p:pic>
      <p:grpSp>
        <p:nvGrpSpPr>
          <p:cNvPr id="24" name="Group 23">
            <a:extLst>
              <a:ext uri="{FF2B5EF4-FFF2-40B4-BE49-F238E27FC236}">
                <a16:creationId xmlns:a16="http://schemas.microsoft.com/office/drawing/2014/main" id="{738EB6BE-81DF-DAE9-351C-E7C734402ADA}"/>
              </a:ext>
            </a:extLst>
          </p:cNvPr>
          <p:cNvGrpSpPr/>
          <p:nvPr/>
        </p:nvGrpSpPr>
        <p:grpSpPr>
          <a:xfrm>
            <a:off x="6900995" y="4639544"/>
            <a:ext cx="1357762" cy="1357762"/>
            <a:chOff x="6900995" y="4639544"/>
            <a:chExt cx="1357762" cy="1357762"/>
          </a:xfrm>
        </p:grpSpPr>
        <p:sp>
          <p:nvSpPr>
            <p:cNvPr id="34" name="Oval 33">
              <a:extLst>
                <a:ext uri="{FF2B5EF4-FFF2-40B4-BE49-F238E27FC236}">
                  <a16:creationId xmlns:a16="http://schemas.microsoft.com/office/drawing/2014/main" id="{81A2A9F8-A2CB-FA12-3DD3-263A3D6D510B}"/>
                </a:ext>
              </a:extLst>
            </p:cNvPr>
            <p:cNvSpPr/>
            <p:nvPr/>
          </p:nvSpPr>
          <p:spPr>
            <a:xfrm>
              <a:off x="6900995" y="4639544"/>
              <a:ext cx="1357762" cy="1357762"/>
            </a:xfrm>
            <a:prstGeom prst="ellipse">
              <a:avLst/>
            </a:prstGeom>
            <a:solidFill>
              <a:srgbClr val="D0E09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Icon&#10;&#10;Description automatically generated with medium confidence">
              <a:extLst>
                <a:ext uri="{FF2B5EF4-FFF2-40B4-BE49-F238E27FC236}">
                  <a16:creationId xmlns:a16="http://schemas.microsoft.com/office/drawing/2014/main" id="{81A5D640-0829-7BFA-80C7-0C3E4A6267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9543" y="4848396"/>
              <a:ext cx="965663" cy="940057"/>
            </a:xfrm>
            <a:prstGeom prst="rect">
              <a:avLst/>
            </a:prstGeom>
          </p:spPr>
        </p:pic>
      </p:grpSp>
      <p:sp>
        <p:nvSpPr>
          <p:cNvPr id="16" name="Rectangle 15">
            <a:hlinkClick r:id="rId5"/>
            <a:extLst>
              <a:ext uri="{FF2B5EF4-FFF2-40B4-BE49-F238E27FC236}">
                <a16:creationId xmlns:a16="http://schemas.microsoft.com/office/drawing/2014/main" id="{938490F2-C989-271F-5A0D-2A878D2D0027}"/>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4260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7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75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animBg="1"/>
      <p:bldP spid="15"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F964BA0-F917-7014-A203-873D7A2D9C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9" t="-39760" r="1353" b="1954"/>
          <a:stretch/>
        </p:blipFill>
        <p:spPr>
          <a:xfrm flipH="1">
            <a:off x="942974" y="3435483"/>
            <a:ext cx="2733675" cy="2691765"/>
          </a:xfrm>
          <a:prstGeom prst="ellipse">
            <a:avLst/>
          </a:prstGeom>
          <a:noFill/>
          <a:ln w="28575">
            <a:solidFill>
              <a:schemeClr val="bg1"/>
            </a:solidFill>
          </a:ln>
        </p:spPr>
      </p:pic>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360113" y="177437"/>
            <a:ext cx="4921956" cy="1077218"/>
          </a:xfrm>
          <a:prstGeom prst="rect">
            <a:avLst/>
          </a:prstGeom>
          <a:noFill/>
        </p:spPr>
        <p:txBody>
          <a:bodyPr wrap="square" rtlCol="0">
            <a:spAutoFit/>
          </a:bodyPr>
          <a:lstStyle/>
          <a:p>
            <a:r>
              <a:rPr lang="en-GB" sz="3200" b="1" dirty="0">
                <a:solidFill>
                  <a:schemeClr val="bg1"/>
                </a:solidFill>
              </a:rPr>
              <a:t>What is </a:t>
            </a:r>
            <a:br>
              <a:rPr lang="en-GB" sz="3200" b="1" dirty="0">
                <a:solidFill>
                  <a:schemeClr val="bg1"/>
                </a:solidFill>
              </a:rPr>
            </a:br>
            <a:r>
              <a:rPr lang="en-GB" sz="3200" b="1" dirty="0">
                <a:solidFill>
                  <a:schemeClr val="bg1"/>
                </a:solidFill>
              </a:rPr>
              <a:t>Recycling?</a:t>
            </a:r>
          </a:p>
        </p:txBody>
      </p:sp>
      <p:sp>
        <p:nvSpPr>
          <p:cNvPr id="20" name="Rectangle: Rounded Corners 19">
            <a:extLst>
              <a:ext uri="{FF2B5EF4-FFF2-40B4-BE49-F238E27FC236}">
                <a16:creationId xmlns:a16="http://schemas.microsoft.com/office/drawing/2014/main" id="{0B2E7CA0-324F-14CE-B803-6351C9AE445D}"/>
              </a:ext>
            </a:extLst>
          </p:cNvPr>
          <p:cNvSpPr/>
          <p:nvPr/>
        </p:nvSpPr>
        <p:spPr>
          <a:xfrm>
            <a:off x="822206" y="3699246"/>
            <a:ext cx="4869646" cy="547779"/>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Other things are taken away to be recycled.</a:t>
            </a:r>
          </a:p>
        </p:txBody>
      </p:sp>
      <p:sp>
        <p:nvSpPr>
          <p:cNvPr id="18" name="Rectangle: Rounded Corners 17">
            <a:extLst>
              <a:ext uri="{FF2B5EF4-FFF2-40B4-BE49-F238E27FC236}">
                <a16:creationId xmlns:a16="http://schemas.microsoft.com/office/drawing/2014/main" id="{A879A4C8-61EF-1EC3-43EE-A1255306861A}"/>
              </a:ext>
            </a:extLst>
          </p:cNvPr>
          <p:cNvSpPr/>
          <p:nvPr/>
        </p:nvSpPr>
        <p:spPr>
          <a:xfrm>
            <a:off x="822206" y="2019893"/>
            <a:ext cx="6078790" cy="547779"/>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Recycling is when rubbish is turned into something new.</a:t>
            </a:r>
          </a:p>
        </p:txBody>
      </p:sp>
      <p:sp>
        <p:nvSpPr>
          <p:cNvPr id="15" name="Rectangle: Rounded Corners 14">
            <a:extLst>
              <a:ext uri="{FF2B5EF4-FFF2-40B4-BE49-F238E27FC236}">
                <a16:creationId xmlns:a16="http://schemas.microsoft.com/office/drawing/2014/main" id="{FECD0C87-684E-EB8E-8BD5-5A663DE731F9}"/>
              </a:ext>
            </a:extLst>
          </p:cNvPr>
          <p:cNvSpPr/>
          <p:nvPr/>
        </p:nvSpPr>
        <p:spPr>
          <a:xfrm>
            <a:off x="822206" y="2706336"/>
            <a:ext cx="5721469" cy="854246"/>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You might be able to recycle some things yourself, by reusing them or making something out of them.</a:t>
            </a:r>
          </a:p>
        </p:txBody>
      </p:sp>
      <p:sp>
        <p:nvSpPr>
          <p:cNvPr id="22" name="Speech Bubble: Rectangle with Corners Rounded 21">
            <a:extLst>
              <a:ext uri="{FF2B5EF4-FFF2-40B4-BE49-F238E27FC236}">
                <a16:creationId xmlns:a16="http://schemas.microsoft.com/office/drawing/2014/main" id="{0B5D4D38-2526-3F33-7337-2EA07445B64F}"/>
              </a:ext>
            </a:extLst>
          </p:cNvPr>
          <p:cNvSpPr/>
          <p:nvPr/>
        </p:nvSpPr>
        <p:spPr>
          <a:xfrm>
            <a:off x="4522887" y="4608645"/>
            <a:ext cx="2272233" cy="1467180"/>
          </a:xfrm>
          <a:prstGeom prst="wedgeRoundRectCallout">
            <a:avLst>
              <a:gd name="adj1" fmla="val 63160"/>
              <a:gd name="adj2" fmla="val 8447"/>
              <a:gd name="adj3" fmla="val 16667"/>
            </a:avLst>
          </a:prstGeom>
          <a:solidFill>
            <a:schemeClr val="bg1"/>
          </a:solidFill>
          <a:ln w="28575">
            <a:solidFill>
              <a:srgbClr val="F08215"/>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Did you know that around half of your rubbish can be recycled?</a:t>
            </a:r>
          </a:p>
        </p:txBody>
      </p:sp>
      <p:pic>
        <p:nvPicPr>
          <p:cNvPr id="4" name="Picture 3" descr="A picture containing tableware&#10;&#10;Description automatically generated">
            <a:extLst>
              <a:ext uri="{FF2B5EF4-FFF2-40B4-BE49-F238E27FC236}">
                <a16:creationId xmlns:a16="http://schemas.microsoft.com/office/drawing/2014/main" id="{A229B5B4-7817-BF54-5BC6-418675D584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301" y="690636"/>
            <a:ext cx="1111903" cy="1173024"/>
          </a:xfrm>
          <a:prstGeom prst="rect">
            <a:avLst/>
          </a:prstGeom>
        </p:spPr>
      </p:pic>
      <p:pic>
        <p:nvPicPr>
          <p:cNvPr id="7" name="Picture 6" descr="A picture containing text, lighter&#10;&#10;Description automatically generated">
            <a:extLst>
              <a:ext uri="{FF2B5EF4-FFF2-40B4-BE49-F238E27FC236}">
                <a16:creationId xmlns:a16="http://schemas.microsoft.com/office/drawing/2014/main" id="{496B111D-CB03-9B10-BFD5-350919FA10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2018" y="2076430"/>
            <a:ext cx="1384141" cy="2126278"/>
          </a:xfrm>
          <a:prstGeom prst="rect">
            <a:avLst/>
          </a:prstGeom>
        </p:spPr>
      </p:pic>
      <p:pic>
        <p:nvPicPr>
          <p:cNvPr id="9" name="Picture 8" descr="A picture containing diagram&#10;&#10;Description automatically generated">
            <a:extLst>
              <a:ext uri="{FF2B5EF4-FFF2-40B4-BE49-F238E27FC236}">
                <a16:creationId xmlns:a16="http://schemas.microsoft.com/office/drawing/2014/main" id="{1067C4C5-AEF2-98AC-CB40-9C9AD0D5AAD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8491" y="0"/>
            <a:ext cx="886452" cy="2286191"/>
          </a:xfrm>
          <a:prstGeom prst="rect">
            <a:avLst/>
          </a:prstGeom>
        </p:spPr>
      </p:pic>
      <p:pic>
        <p:nvPicPr>
          <p:cNvPr id="11" name="Picture 10" descr="A picture containing text, toy, doll, vector graphics&#10;&#10;Description automatically generated">
            <a:extLst>
              <a:ext uri="{FF2B5EF4-FFF2-40B4-BE49-F238E27FC236}">
                <a16:creationId xmlns:a16="http://schemas.microsoft.com/office/drawing/2014/main" id="{87504AF8-1C29-1724-02EB-4FEC2FA3260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5165" t="22639"/>
          <a:stretch/>
        </p:blipFill>
        <p:spPr>
          <a:xfrm>
            <a:off x="6900996" y="4398064"/>
            <a:ext cx="1478661" cy="3799822"/>
          </a:xfrm>
          <a:prstGeom prst="rect">
            <a:avLst/>
          </a:prstGeom>
        </p:spPr>
      </p:pic>
      <p:sp>
        <p:nvSpPr>
          <p:cNvPr id="17" name="Rectangle 16">
            <a:hlinkClick r:id="rId7"/>
            <a:extLst>
              <a:ext uri="{FF2B5EF4-FFF2-40B4-BE49-F238E27FC236}">
                <a16:creationId xmlns:a16="http://schemas.microsoft.com/office/drawing/2014/main" id="{70A98034-64F6-41BB-2867-2B9BAC3C48E2}"/>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99450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75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75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750"/>
                                        <p:tgtEl>
                                          <p:spTgt spid="20"/>
                                        </p:tgtEl>
                                      </p:cBhvr>
                                    </p:animEffect>
                                  </p:childTnLst>
                                </p:cTn>
                              </p:par>
                              <p:par>
                                <p:cTn id="29" presetID="10" presetClass="entr" presetSubtype="0" fill="hold" nodeType="withEffect">
                                  <p:stCondLst>
                                    <p:cond delay="5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righ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animBg="1"/>
      <p:bldP spid="15"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F964BA0-F917-7014-A203-873D7A2D9C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39" t="-41375" r="2019"/>
          <a:stretch/>
        </p:blipFill>
        <p:spPr>
          <a:xfrm flipH="1">
            <a:off x="1144304" y="4009372"/>
            <a:ext cx="2303349" cy="2268036"/>
          </a:xfrm>
          <a:prstGeom prst="ellipse">
            <a:avLst/>
          </a:prstGeom>
          <a:noFill/>
          <a:ln w="28575">
            <a:solidFill>
              <a:schemeClr val="bg1"/>
            </a:solidFill>
          </a:ln>
        </p:spPr>
      </p:pic>
      <p:pic>
        <p:nvPicPr>
          <p:cNvPr id="21" name="Picture 20">
            <a:extLst>
              <a:ext uri="{FF2B5EF4-FFF2-40B4-BE49-F238E27FC236}">
                <a16:creationId xmlns:a16="http://schemas.microsoft.com/office/drawing/2014/main" id="{E73D388B-E19B-FB84-E99C-5C701C6993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87" t="1" r="210" b="-37384"/>
          <a:stretch/>
        </p:blipFill>
        <p:spPr>
          <a:xfrm flipH="1">
            <a:off x="5738952" y="648468"/>
            <a:ext cx="2303349" cy="2268036"/>
          </a:xfrm>
          <a:prstGeom prst="ellipse">
            <a:avLst/>
          </a:prstGeom>
          <a:noFill/>
          <a:ln w="28575">
            <a:solidFill>
              <a:schemeClr val="bg1"/>
            </a:solidFill>
          </a:ln>
        </p:spPr>
      </p:pic>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377799" y="226518"/>
            <a:ext cx="4921956" cy="1077218"/>
          </a:xfrm>
          <a:prstGeom prst="rect">
            <a:avLst/>
          </a:prstGeom>
          <a:noFill/>
        </p:spPr>
        <p:txBody>
          <a:bodyPr wrap="square" rtlCol="0">
            <a:spAutoFit/>
          </a:bodyPr>
          <a:lstStyle/>
          <a:p>
            <a:r>
              <a:rPr lang="en-GB" sz="3200" b="1" dirty="0">
                <a:solidFill>
                  <a:schemeClr val="bg1"/>
                </a:solidFill>
              </a:rPr>
              <a:t>Why is Recycling </a:t>
            </a:r>
            <a:br>
              <a:rPr lang="en-GB" sz="3200" b="1" dirty="0">
                <a:solidFill>
                  <a:schemeClr val="bg1"/>
                </a:solidFill>
              </a:rPr>
            </a:br>
            <a:r>
              <a:rPr lang="en-GB" sz="3200" b="1" dirty="0">
                <a:solidFill>
                  <a:schemeClr val="bg1"/>
                </a:solidFill>
              </a:rPr>
              <a:t>Good?</a:t>
            </a:r>
          </a:p>
        </p:txBody>
      </p:sp>
      <p:sp>
        <p:nvSpPr>
          <p:cNvPr id="18" name="Rectangle: Rounded Corners 17">
            <a:extLst>
              <a:ext uri="{FF2B5EF4-FFF2-40B4-BE49-F238E27FC236}">
                <a16:creationId xmlns:a16="http://schemas.microsoft.com/office/drawing/2014/main" id="{A879A4C8-61EF-1EC3-43EE-A1255306861A}"/>
              </a:ext>
            </a:extLst>
          </p:cNvPr>
          <p:cNvSpPr/>
          <p:nvPr/>
        </p:nvSpPr>
        <p:spPr>
          <a:xfrm>
            <a:off x="752475" y="2017206"/>
            <a:ext cx="7613676" cy="1467180"/>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Rubbish that isn’t recycled can end up going into landfill. More and more rubbish gets piled up and then some of it can make its way into animal homes, such as seas, rivers and woodlands, which can be very harmful to wildlife and humans.</a:t>
            </a:r>
          </a:p>
        </p:txBody>
      </p:sp>
      <p:sp>
        <p:nvSpPr>
          <p:cNvPr id="15" name="Rectangle: Rounded Corners 14">
            <a:extLst>
              <a:ext uri="{FF2B5EF4-FFF2-40B4-BE49-F238E27FC236}">
                <a16:creationId xmlns:a16="http://schemas.microsoft.com/office/drawing/2014/main" id="{FECD0C87-684E-EB8E-8BD5-5A663DE731F9}"/>
              </a:ext>
            </a:extLst>
          </p:cNvPr>
          <p:cNvSpPr/>
          <p:nvPr/>
        </p:nvSpPr>
        <p:spPr>
          <a:xfrm>
            <a:off x="752475" y="3659650"/>
            <a:ext cx="7613676" cy="1160713"/>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It also uses lots of energy and natural resources, such as trees, to make brand new paper, cardboard and plastic objects. We can save energy and help to look after the environment by recycling.</a:t>
            </a:r>
          </a:p>
        </p:txBody>
      </p:sp>
      <p:sp>
        <p:nvSpPr>
          <p:cNvPr id="9" name="Rectangle 8">
            <a:hlinkClick r:id="rId4"/>
            <a:extLst>
              <a:ext uri="{FF2B5EF4-FFF2-40B4-BE49-F238E27FC236}">
                <a16:creationId xmlns:a16="http://schemas.microsoft.com/office/drawing/2014/main" id="{90A4AF3C-34F2-5B80-9167-D3256876C346}"/>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1080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50"/>
                                        <p:tgtEl>
                                          <p:spTgt spid="18"/>
                                        </p:tgtEl>
                                      </p:cBhvr>
                                    </p:animEffect>
                                  </p:childTnLst>
                                </p:cTn>
                              </p:par>
                              <p:par>
                                <p:cTn id="8" presetID="10" presetClass="entr" presetSubtype="0" fill="hold" nodeType="withEffect">
                                  <p:stCondLst>
                                    <p:cond delay="50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750"/>
                                        <p:tgtEl>
                                          <p:spTgt spid="15"/>
                                        </p:tgtEl>
                                      </p:cBhvr>
                                    </p:animEffect>
                                  </p:childTnLst>
                                </p:cTn>
                              </p:par>
                              <p:par>
                                <p:cTn id="16" presetID="10" presetClass="entr" presetSubtype="0" fill="hold" nodeType="withEffect">
                                  <p:stCondLst>
                                    <p:cond delay="5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381157" y="237969"/>
            <a:ext cx="4921956" cy="1077218"/>
          </a:xfrm>
          <a:prstGeom prst="rect">
            <a:avLst/>
          </a:prstGeom>
          <a:noFill/>
        </p:spPr>
        <p:txBody>
          <a:bodyPr wrap="square" rtlCol="0">
            <a:spAutoFit/>
          </a:bodyPr>
          <a:lstStyle/>
          <a:p>
            <a:r>
              <a:rPr lang="en-GB" sz="3200" b="1" dirty="0">
                <a:solidFill>
                  <a:schemeClr val="bg1"/>
                </a:solidFill>
              </a:rPr>
              <a:t>What Can Be </a:t>
            </a:r>
            <a:br>
              <a:rPr lang="en-GB" sz="3200" b="1" dirty="0">
                <a:solidFill>
                  <a:schemeClr val="bg1"/>
                </a:solidFill>
              </a:rPr>
            </a:br>
            <a:r>
              <a:rPr lang="en-GB" sz="3200" b="1" dirty="0">
                <a:solidFill>
                  <a:schemeClr val="bg1"/>
                </a:solidFill>
              </a:rPr>
              <a:t>Recycled?</a:t>
            </a:r>
          </a:p>
        </p:txBody>
      </p:sp>
      <p:sp>
        <p:nvSpPr>
          <p:cNvPr id="18" name="Rectangle: Rounded Corners 17">
            <a:extLst>
              <a:ext uri="{FF2B5EF4-FFF2-40B4-BE49-F238E27FC236}">
                <a16:creationId xmlns:a16="http://schemas.microsoft.com/office/drawing/2014/main" id="{A879A4C8-61EF-1EC3-43EE-A1255306861A}"/>
              </a:ext>
            </a:extLst>
          </p:cNvPr>
          <p:cNvSpPr/>
          <p:nvPr/>
        </p:nvSpPr>
        <p:spPr>
          <a:xfrm>
            <a:off x="768085" y="1911408"/>
            <a:ext cx="2188053" cy="773809"/>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dirty="0">
                <a:solidFill>
                  <a:schemeClr val="tx1"/>
                </a:solidFill>
              </a:rPr>
              <a:t>Most glass can be recycled.</a:t>
            </a:r>
          </a:p>
        </p:txBody>
      </p:sp>
      <p:sp>
        <p:nvSpPr>
          <p:cNvPr id="22" name="Speech Bubble: Rectangle with Corners Rounded 21">
            <a:extLst>
              <a:ext uri="{FF2B5EF4-FFF2-40B4-BE49-F238E27FC236}">
                <a16:creationId xmlns:a16="http://schemas.microsoft.com/office/drawing/2014/main" id="{0B5D4D38-2526-3F33-7337-2EA07445B64F}"/>
              </a:ext>
            </a:extLst>
          </p:cNvPr>
          <p:cNvSpPr/>
          <p:nvPr/>
        </p:nvSpPr>
        <p:spPr>
          <a:xfrm>
            <a:off x="634974" y="5098232"/>
            <a:ext cx="6261126" cy="1160713"/>
          </a:xfrm>
          <a:prstGeom prst="wedgeRoundRectCallout">
            <a:avLst>
              <a:gd name="adj1" fmla="val 56760"/>
              <a:gd name="adj2" fmla="val -28872"/>
              <a:gd name="adj3" fmla="val 16667"/>
            </a:avLst>
          </a:prstGeom>
          <a:solidFill>
            <a:schemeClr val="bg1"/>
          </a:solidFill>
          <a:ln w="28575">
            <a:solidFill>
              <a:srgbClr val="F08215"/>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Did you know that even old food can be recycled? It can be turned into fertiliser for farmers to use, or it can even give off a special gas that can be used to make electricity!</a:t>
            </a:r>
          </a:p>
        </p:txBody>
      </p:sp>
      <p:pic>
        <p:nvPicPr>
          <p:cNvPr id="3" name="Picture 2" descr="A person holding a skateboard&#10;&#10;Description automatically generated with low confidence">
            <a:extLst>
              <a:ext uri="{FF2B5EF4-FFF2-40B4-BE49-F238E27FC236}">
                <a16:creationId xmlns:a16="http://schemas.microsoft.com/office/drawing/2014/main" id="{CF993F7E-B044-F656-A99D-DC22C40A84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0540" y="4352884"/>
            <a:ext cx="2201756" cy="3590925"/>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4D61751-A9F0-168B-425A-AF1B29DFD6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1598" y="764370"/>
            <a:ext cx="5429601" cy="3664652"/>
          </a:xfrm>
          <a:prstGeom prst="rect">
            <a:avLst/>
          </a:prstGeom>
        </p:spPr>
      </p:pic>
      <p:sp>
        <p:nvSpPr>
          <p:cNvPr id="21" name="Rectangle: Rounded Corners 20">
            <a:extLst>
              <a:ext uri="{FF2B5EF4-FFF2-40B4-BE49-F238E27FC236}">
                <a16:creationId xmlns:a16="http://schemas.microsoft.com/office/drawing/2014/main" id="{2CA4BD8E-5405-BBFC-5267-AA61DAFB7189}"/>
              </a:ext>
            </a:extLst>
          </p:cNvPr>
          <p:cNvSpPr/>
          <p:nvPr/>
        </p:nvSpPr>
        <p:spPr>
          <a:xfrm>
            <a:off x="4742455" y="883149"/>
            <a:ext cx="1962138" cy="1080276"/>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dirty="0">
                <a:solidFill>
                  <a:schemeClr val="tx1"/>
                </a:solidFill>
              </a:rPr>
              <a:t>Most paper and cardboard can be recycled.</a:t>
            </a:r>
          </a:p>
        </p:txBody>
      </p:sp>
      <p:sp>
        <p:nvSpPr>
          <p:cNvPr id="23" name="Rectangle: Rounded Corners 22">
            <a:extLst>
              <a:ext uri="{FF2B5EF4-FFF2-40B4-BE49-F238E27FC236}">
                <a16:creationId xmlns:a16="http://schemas.microsoft.com/office/drawing/2014/main" id="{165CBE45-733C-CAD8-71D3-3BA81E133CEE}"/>
              </a:ext>
            </a:extLst>
          </p:cNvPr>
          <p:cNvSpPr/>
          <p:nvPr/>
        </p:nvSpPr>
        <p:spPr>
          <a:xfrm>
            <a:off x="6822453" y="1374930"/>
            <a:ext cx="1780621" cy="1080276"/>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dirty="0">
                <a:solidFill>
                  <a:schemeClr val="tx1"/>
                </a:solidFill>
              </a:rPr>
              <a:t>Lots of types of plastic can be recycled.</a:t>
            </a:r>
          </a:p>
        </p:txBody>
      </p:sp>
      <p:sp>
        <p:nvSpPr>
          <p:cNvPr id="24" name="Rectangle: Rounded Corners 23">
            <a:extLst>
              <a:ext uri="{FF2B5EF4-FFF2-40B4-BE49-F238E27FC236}">
                <a16:creationId xmlns:a16="http://schemas.microsoft.com/office/drawing/2014/main" id="{2614C66A-6DA7-2316-9A0D-58DDFA043BDB}"/>
              </a:ext>
            </a:extLst>
          </p:cNvPr>
          <p:cNvSpPr/>
          <p:nvPr/>
        </p:nvSpPr>
        <p:spPr>
          <a:xfrm>
            <a:off x="3661001" y="4499459"/>
            <a:ext cx="3441079" cy="467342"/>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dirty="0">
                <a:solidFill>
                  <a:schemeClr val="tx1"/>
                </a:solidFill>
              </a:rPr>
              <a:t>Most metals can be recycled.</a:t>
            </a:r>
          </a:p>
        </p:txBody>
      </p:sp>
      <p:cxnSp>
        <p:nvCxnSpPr>
          <p:cNvPr id="26" name="Straight Arrow Connector 25">
            <a:extLst>
              <a:ext uri="{FF2B5EF4-FFF2-40B4-BE49-F238E27FC236}">
                <a16:creationId xmlns:a16="http://schemas.microsoft.com/office/drawing/2014/main" id="{7ED4BBDE-DCC3-FB22-8357-4A9B76021729}"/>
              </a:ext>
            </a:extLst>
          </p:cNvPr>
          <p:cNvCxnSpPr>
            <a:cxnSpLocks/>
          </p:cNvCxnSpPr>
          <p:nvPr/>
        </p:nvCxnSpPr>
        <p:spPr>
          <a:xfrm>
            <a:off x="1972360" y="2685217"/>
            <a:ext cx="313640" cy="235848"/>
          </a:xfrm>
          <a:prstGeom prst="straightConnector1">
            <a:avLst/>
          </a:prstGeom>
          <a:ln w="28575">
            <a:solidFill>
              <a:srgbClr val="85BD3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1C91D1D-F5BF-6855-4384-FD4DE8EC98AF}"/>
              </a:ext>
            </a:extLst>
          </p:cNvPr>
          <p:cNvCxnSpPr>
            <a:cxnSpLocks/>
          </p:cNvCxnSpPr>
          <p:nvPr/>
        </p:nvCxnSpPr>
        <p:spPr>
          <a:xfrm flipH="1">
            <a:off x="4774790" y="1958261"/>
            <a:ext cx="406810" cy="396813"/>
          </a:xfrm>
          <a:prstGeom prst="straightConnector1">
            <a:avLst/>
          </a:prstGeom>
          <a:ln w="28575">
            <a:solidFill>
              <a:srgbClr val="85BD3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9AAFC3D-F06A-84DC-DBB5-0072FC1A6F34}"/>
              </a:ext>
            </a:extLst>
          </p:cNvPr>
          <p:cNvCxnSpPr>
            <a:cxnSpLocks/>
          </p:cNvCxnSpPr>
          <p:nvPr/>
        </p:nvCxnSpPr>
        <p:spPr>
          <a:xfrm flipH="1">
            <a:off x="6512162" y="2455206"/>
            <a:ext cx="659478" cy="559156"/>
          </a:xfrm>
          <a:prstGeom prst="straightConnector1">
            <a:avLst/>
          </a:prstGeom>
          <a:ln w="28575">
            <a:solidFill>
              <a:srgbClr val="85BD3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03664FA-025E-B51E-2437-0C9FE7311694}"/>
              </a:ext>
            </a:extLst>
          </p:cNvPr>
          <p:cNvCxnSpPr>
            <a:cxnSpLocks/>
          </p:cNvCxnSpPr>
          <p:nvPr/>
        </p:nvCxnSpPr>
        <p:spPr>
          <a:xfrm flipH="1" flipV="1">
            <a:off x="4105275" y="4210050"/>
            <a:ext cx="371475" cy="285669"/>
          </a:xfrm>
          <a:prstGeom prst="straightConnector1">
            <a:avLst/>
          </a:prstGeom>
          <a:ln w="28575">
            <a:solidFill>
              <a:srgbClr val="85BD3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Rectangle 15">
            <a:hlinkClick r:id="rId4"/>
            <a:extLst>
              <a:ext uri="{FF2B5EF4-FFF2-40B4-BE49-F238E27FC236}">
                <a16:creationId xmlns:a16="http://schemas.microsoft.com/office/drawing/2014/main" id="{2A9D7799-5605-E3DD-1091-4246F74E3A5C}"/>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345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750"/>
                                        <p:tgtEl>
                                          <p:spTgt spid="18"/>
                                        </p:tgtEl>
                                      </p:cBhvr>
                                    </p:animEffect>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10"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75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750"/>
                                        <p:tgtEl>
                                          <p:spTgt spid="24"/>
                                        </p:tgtEl>
                                      </p:cBhvr>
                                    </p:animEffect>
                                  </p:childTnLst>
                                </p:cTn>
                              </p:par>
                              <p:par>
                                <p:cTn id="37" presetID="10"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500"/>
                                        <p:tgtEl>
                                          <p:spTgt spid="3"/>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right)">
                                      <p:cBhvr>
                                        <p:cTn id="4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P spid="21"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uilding, window&#10;&#10;Description automatically generated">
            <a:extLst>
              <a:ext uri="{FF2B5EF4-FFF2-40B4-BE49-F238E27FC236}">
                <a16:creationId xmlns:a16="http://schemas.microsoft.com/office/drawing/2014/main" id="{F115F2FC-A20E-6750-BF39-6BBEA58864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2827" y="1710337"/>
            <a:ext cx="2312894" cy="1228725"/>
          </a:xfrm>
          <a:prstGeom prst="rect">
            <a:avLst/>
          </a:prstGeom>
        </p:spPr>
      </p:pic>
      <p:pic>
        <p:nvPicPr>
          <p:cNvPr id="8" name="Picture 7" descr="A picture containing window&#10;&#10;Description automatically generated">
            <a:extLst>
              <a:ext uri="{FF2B5EF4-FFF2-40B4-BE49-F238E27FC236}">
                <a16:creationId xmlns:a16="http://schemas.microsoft.com/office/drawing/2014/main" id="{7D915C47-1892-131B-4DC1-A46283E33C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7508" y="3734552"/>
            <a:ext cx="2655441" cy="1438487"/>
          </a:xfrm>
          <a:prstGeom prst="rect">
            <a:avLst/>
          </a:prstGeom>
        </p:spPr>
      </p:pic>
      <p:pic>
        <p:nvPicPr>
          <p:cNvPr id="25" name="Picture 24" descr="A picture containing text&#10;&#10;Description automatically generated">
            <a:extLst>
              <a:ext uri="{FF2B5EF4-FFF2-40B4-BE49-F238E27FC236}">
                <a16:creationId xmlns:a16="http://schemas.microsoft.com/office/drawing/2014/main" id="{544EA039-3630-B4BE-F094-79861886E8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7167" y="4009372"/>
            <a:ext cx="1703501" cy="2091672"/>
          </a:xfrm>
          <a:prstGeom prst="rect">
            <a:avLst/>
          </a:prstGeom>
        </p:spPr>
      </p:pic>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396849" y="226518"/>
            <a:ext cx="4921956" cy="1077218"/>
          </a:xfrm>
          <a:prstGeom prst="rect">
            <a:avLst/>
          </a:prstGeom>
          <a:noFill/>
        </p:spPr>
        <p:txBody>
          <a:bodyPr wrap="square" rtlCol="0">
            <a:spAutoFit/>
          </a:bodyPr>
          <a:lstStyle/>
          <a:p>
            <a:r>
              <a:rPr lang="en-GB" sz="3200" b="1" dirty="0">
                <a:solidFill>
                  <a:schemeClr val="bg1"/>
                </a:solidFill>
              </a:rPr>
              <a:t>Can Any Other Things </a:t>
            </a:r>
            <a:br>
              <a:rPr lang="en-GB" sz="3200" b="1" dirty="0">
                <a:solidFill>
                  <a:schemeClr val="bg1"/>
                </a:solidFill>
              </a:rPr>
            </a:br>
            <a:r>
              <a:rPr lang="en-GB" sz="3200" b="1" dirty="0">
                <a:solidFill>
                  <a:schemeClr val="bg1"/>
                </a:solidFill>
              </a:rPr>
              <a:t>Be Recycled?</a:t>
            </a:r>
          </a:p>
        </p:txBody>
      </p:sp>
      <p:sp>
        <p:nvSpPr>
          <p:cNvPr id="18" name="Rectangle: Rounded Corners 17">
            <a:extLst>
              <a:ext uri="{FF2B5EF4-FFF2-40B4-BE49-F238E27FC236}">
                <a16:creationId xmlns:a16="http://schemas.microsoft.com/office/drawing/2014/main" id="{A879A4C8-61EF-1EC3-43EE-A1255306861A}"/>
              </a:ext>
            </a:extLst>
          </p:cNvPr>
          <p:cNvSpPr/>
          <p:nvPr/>
        </p:nvSpPr>
        <p:spPr>
          <a:xfrm>
            <a:off x="748165" y="2781558"/>
            <a:ext cx="4102218" cy="1467180"/>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Clothes can be recycled by donating them to charities so that other people can wear them. They could also be used to stuff furniture.</a:t>
            </a:r>
          </a:p>
        </p:txBody>
      </p:sp>
      <p:sp>
        <p:nvSpPr>
          <p:cNvPr id="13" name="Rectangle: Rounded Corners 12">
            <a:extLst>
              <a:ext uri="{FF2B5EF4-FFF2-40B4-BE49-F238E27FC236}">
                <a16:creationId xmlns:a16="http://schemas.microsoft.com/office/drawing/2014/main" id="{D48350D9-38EA-81D0-7B56-C65F37DAFBF6}"/>
              </a:ext>
            </a:extLst>
          </p:cNvPr>
          <p:cNvSpPr/>
          <p:nvPr/>
        </p:nvSpPr>
        <p:spPr>
          <a:xfrm>
            <a:off x="5077508" y="5002781"/>
            <a:ext cx="3318326" cy="1160713"/>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Garden rubbish like leaves or grass cuttings can be turned into compost.</a:t>
            </a:r>
          </a:p>
        </p:txBody>
      </p:sp>
      <p:sp>
        <p:nvSpPr>
          <p:cNvPr id="20" name="Rectangle: Rounded Corners 19">
            <a:extLst>
              <a:ext uri="{FF2B5EF4-FFF2-40B4-BE49-F238E27FC236}">
                <a16:creationId xmlns:a16="http://schemas.microsoft.com/office/drawing/2014/main" id="{840BC6ED-C5DA-A762-EFB8-5CB5828D7565}"/>
              </a:ext>
            </a:extLst>
          </p:cNvPr>
          <p:cNvSpPr/>
          <p:nvPr/>
        </p:nvSpPr>
        <p:spPr>
          <a:xfrm>
            <a:off x="5217951" y="1116371"/>
            <a:ext cx="3177883" cy="1773647"/>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lvl="1"/>
            <a:r>
              <a:rPr lang="en-GB" dirty="0">
                <a:solidFill>
                  <a:schemeClr val="tx1"/>
                </a:solidFill>
              </a:rPr>
              <a:t>Used cooking oil can be turned into something called biodiesel, which can be used to fuel lorries.</a:t>
            </a:r>
          </a:p>
        </p:txBody>
      </p:sp>
      <p:pic>
        <p:nvPicPr>
          <p:cNvPr id="6" name="Picture 5" descr="A picture containing text&#10;&#10;Description automatically generated">
            <a:extLst>
              <a:ext uri="{FF2B5EF4-FFF2-40B4-BE49-F238E27FC236}">
                <a16:creationId xmlns:a16="http://schemas.microsoft.com/office/drawing/2014/main" id="{3C58C38F-4398-A80F-FA4D-081D025119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7508" y="840327"/>
            <a:ext cx="661888" cy="2280416"/>
          </a:xfrm>
          <a:prstGeom prst="rect">
            <a:avLst/>
          </a:prstGeom>
        </p:spPr>
      </p:pic>
      <p:sp>
        <p:nvSpPr>
          <p:cNvPr id="22" name="Rectangle: Rounded Corners 21">
            <a:extLst>
              <a:ext uri="{FF2B5EF4-FFF2-40B4-BE49-F238E27FC236}">
                <a16:creationId xmlns:a16="http://schemas.microsoft.com/office/drawing/2014/main" id="{4320195B-8D79-5F89-C9B8-017FE9CF44BF}"/>
              </a:ext>
            </a:extLst>
          </p:cNvPr>
          <p:cNvSpPr/>
          <p:nvPr/>
        </p:nvSpPr>
        <p:spPr>
          <a:xfrm>
            <a:off x="1091065" y="4472526"/>
            <a:ext cx="3759318" cy="1467180"/>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lvl="1"/>
            <a:r>
              <a:rPr lang="en-GB" dirty="0">
                <a:solidFill>
                  <a:schemeClr val="tx1"/>
                </a:solidFill>
              </a:rPr>
              <a:t>Things like crisp packets and food pouches are a bit more tricky to recycle, but some special companies can do it.</a:t>
            </a:r>
          </a:p>
        </p:txBody>
      </p:sp>
      <p:pic>
        <p:nvPicPr>
          <p:cNvPr id="10" name="Picture 9" descr="A picture containing text, underpants&#10;&#10;Description automatically generated">
            <a:extLst>
              <a:ext uri="{FF2B5EF4-FFF2-40B4-BE49-F238E27FC236}">
                <a16:creationId xmlns:a16="http://schemas.microsoft.com/office/drawing/2014/main" id="{45C95367-630A-6AC9-1963-250B15F93D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253668">
            <a:off x="459389" y="4530224"/>
            <a:ext cx="1285785" cy="1442486"/>
          </a:xfrm>
          <a:prstGeom prst="rect">
            <a:avLst/>
          </a:prstGeom>
        </p:spPr>
      </p:pic>
      <p:sp>
        <p:nvSpPr>
          <p:cNvPr id="24" name="Speech Bubble: Rectangle with Corners Rounded 23">
            <a:extLst>
              <a:ext uri="{FF2B5EF4-FFF2-40B4-BE49-F238E27FC236}">
                <a16:creationId xmlns:a16="http://schemas.microsoft.com/office/drawing/2014/main" id="{C55E8381-FCCC-E9CC-5755-54DAD69A7D65}"/>
              </a:ext>
            </a:extLst>
          </p:cNvPr>
          <p:cNvSpPr/>
          <p:nvPr/>
        </p:nvSpPr>
        <p:spPr>
          <a:xfrm>
            <a:off x="5985589" y="3050294"/>
            <a:ext cx="2458938" cy="547779"/>
          </a:xfrm>
          <a:prstGeom prst="wedgeRoundRectCallout">
            <a:avLst>
              <a:gd name="adj1" fmla="val 32846"/>
              <a:gd name="adj2" fmla="val 101802"/>
              <a:gd name="adj3" fmla="val 16667"/>
            </a:avLst>
          </a:prstGeom>
          <a:solidFill>
            <a:schemeClr val="bg1"/>
          </a:solidFill>
          <a:ln w="28575">
            <a:solidFill>
              <a:srgbClr val="F08215"/>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I can help with that!</a:t>
            </a:r>
          </a:p>
        </p:txBody>
      </p:sp>
      <p:sp>
        <p:nvSpPr>
          <p:cNvPr id="15" name="Rectangle 14">
            <a:hlinkClick r:id="rId7"/>
            <a:extLst>
              <a:ext uri="{FF2B5EF4-FFF2-40B4-BE49-F238E27FC236}">
                <a16:creationId xmlns:a16="http://schemas.microsoft.com/office/drawing/2014/main" id="{5B2AEF89-D4A7-68DA-409A-9915B55DE608}"/>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7826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50"/>
                                        <p:tgtEl>
                                          <p:spTgt spid="18"/>
                                        </p:tgtEl>
                                      </p:cBhvr>
                                    </p:animEffect>
                                  </p:childTnLst>
                                </p:cTn>
                              </p:par>
                              <p:par>
                                <p:cTn id="8" presetID="42"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750"/>
                                        <p:tgtEl>
                                          <p:spTgt spid="20"/>
                                        </p:tgtEl>
                                      </p:cBhvr>
                                    </p:animEffect>
                                  </p:childTnLst>
                                </p:cTn>
                              </p:par>
                              <p:par>
                                <p:cTn id="18" presetID="10" presetClass="entr" presetSubtype="0" fill="hold" nodeType="withEffect">
                                  <p:stCondLst>
                                    <p:cond delay="5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750"/>
                                        <p:tgtEl>
                                          <p:spTgt spid="22"/>
                                        </p:tgtEl>
                                      </p:cBhvr>
                                    </p:animEffect>
                                  </p:childTnLst>
                                </p:cTn>
                              </p:par>
                              <p:par>
                                <p:cTn id="26" presetID="10" presetClass="entr" presetSubtype="0" fill="hold" nodeType="withEffect">
                                  <p:stCondLst>
                                    <p:cond delay="5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750"/>
                                        <p:tgtEl>
                                          <p:spTgt spid="13"/>
                                        </p:tgtEl>
                                      </p:cBhvr>
                                    </p:animEffect>
                                  </p:childTnLst>
                                </p:cTn>
                              </p:par>
                              <p:par>
                                <p:cTn id="34" presetID="42" presetClass="entr" presetSubtype="0" fill="hold" nodeType="withEffect">
                                  <p:stCondLst>
                                    <p:cond delay="5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right)">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3" grpId="0" animBg="1"/>
      <p:bldP spid="20" grpId="0" animBg="1"/>
      <p:bldP spid="22"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39DA40DF-B266-29ED-4D96-7DEE89A332B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93" t="1" r="11457" b="-21861"/>
          <a:stretch/>
        </p:blipFill>
        <p:spPr>
          <a:xfrm>
            <a:off x="5611962" y="581015"/>
            <a:ext cx="2540912" cy="2501957"/>
          </a:xfrm>
          <a:prstGeom prst="ellipse">
            <a:avLst/>
          </a:prstGeom>
          <a:noFill/>
          <a:ln w="28575">
            <a:solidFill>
              <a:schemeClr val="bg1"/>
            </a:solidFill>
          </a:ln>
        </p:spPr>
      </p:pic>
      <p:pic>
        <p:nvPicPr>
          <p:cNvPr id="23" name="Picture 22">
            <a:extLst>
              <a:ext uri="{FF2B5EF4-FFF2-40B4-BE49-F238E27FC236}">
                <a16:creationId xmlns:a16="http://schemas.microsoft.com/office/drawing/2014/main" id="{70230C81-D1B6-BEAB-7200-AA42F12C2F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2" t="1230" r="7692" b="-37765"/>
          <a:stretch/>
        </p:blipFill>
        <p:spPr>
          <a:xfrm flipH="1">
            <a:off x="1568283" y="1736521"/>
            <a:ext cx="3025111" cy="2978732"/>
          </a:xfrm>
          <a:prstGeom prst="ellipse">
            <a:avLst/>
          </a:prstGeom>
          <a:noFill/>
          <a:ln w="28575">
            <a:solidFill>
              <a:schemeClr val="bg1"/>
            </a:solidFill>
          </a:ln>
        </p:spPr>
      </p:pic>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396849" y="226518"/>
            <a:ext cx="4921956" cy="1077218"/>
          </a:xfrm>
          <a:prstGeom prst="rect">
            <a:avLst/>
          </a:prstGeom>
          <a:noFill/>
        </p:spPr>
        <p:txBody>
          <a:bodyPr wrap="square" rtlCol="0">
            <a:spAutoFit/>
          </a:bodyPr>
          <a:lstStyle/>
          <a:p>
            <a:r>
              <a:rPr lang="en-GB" sz="3200" b="1" dirty="0">
                <a:solidFill>
                  <a:schemeClr val="bg1"/>
                </a:solidFill>
              </a:rPr>
              <a:t>Where Do We Put </a:t>
            </a:r>
            <a:br>
              <a:rPr lang="en-GB" sz="3200" b="1" dirty="0">
                <a:solidFill>
                  <a:schemeClr val="bg1"/>
                </a:solidFill>
              </a:rPr>
            </a:br>
            <a:r>
              <a:rPr lang="en-GB" sz="3200" b="1" dirty="0">
                <a:solidFill>
                  <a:schemeClr val="bg1"/>
                </a:solidFill>
              </a:rPr>
              <a:t>Our Recycling?</a:t>
            </a:r>
          </a:p>
        </p:txBody>
      </p:sp>
      <p:sp>
        <p:nvSpPr>
          <p:cNvPr id="18" name="Rectangle: Rounded Corners 17">
            <a:extLst>
              <a:ext uri="{FF2B5EF4-FFF2-40B4-BE49-F238E27FC236}">
                <a16:creationId xmlns:a16="http://schemas.microsoft.com/office/drawing/2014/main" id="{A879A4C8-61EF-1EC3-43EE-A1255306861A}"/>
              </a:ext>
            </a:extLst>
          </p:cNvPr>
          <p:cNvSpPr/>
          <p:nvPr/>
        </p:nvSpPr>
        <p:spPr>
          <a:xfrm>
            <a:off x="583133" y="3581002"/>
            <a:ext cx="7973731" cy="1160713"/>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We can put our recycling into the recycling bin at home or school. In certain places you may need to separate the cardboard and paper, metal, glass and plastics, but sometimes they can all go in one big bin or bag.</a:t>
            </a:r>
          </a:p>
        </p:txBody>
      </p:sp>
      <p:sp>
        <p:nvSpPr>
          <p:cNvPr id="24" name="Speech Bubble: Rectangle with Corners Rounded 23">
            <a:extLst>
              <a:ext uri="{FF2B5EF4-FFF2-40B4-BE49-F238E27FC236}">
                <a16:creationId xmlns:a16="http://schemas.microsoft.com/office/drawing/2014/main" id="{C55E8381-FCCC-E9CC-5755-54DAD69A7D65}"/>
              </a:ext>
            </a:extLst>
          </p:cNvPr>
          <p:cNvSpPr/>
          <p:nvPr/>
        </p:nvSpPr>
        <p:spPr>
          <a:xfrm>
            <a:off x="1228725" y="4929109"/>
            <a:ext cx="5290170" cy="1160713"/>
          </a:xfrm>
          <a:prstGeom prst="wedgeRoundRectCallout">
            <a:avLst>
              <a:gd name="adj1" fmla="val 60528"/>
              <a:gd name="adj2" fmla="val 1390"/>
              <a:gd name="adj3" fmla="val 16667"/>
            </a:avLst>
          </a:prstGeom>
          <a:solidFill>
            <a:schemeClr val="bg1"/>
          </a:solidFill>
          <a:ln w="28575">
            <a:solidFill>
              <a:srgbClr val="F08215"/>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Have you ever wondered what happens to your recycling </a:t>
            </a:r>
            <a:r>
              <a:rPr lang="en-GB" b="1" dirty="0">
                <a:solidFill>
                  <a:schemeClr val="tx1"/>
                </a:solidFill>
              </a:rPr>
              <a:t>after</a:t>
            </a:r>
            <a:r>
              <a:rPr lang="en-GB" dirty="0">
                <a:solidFill>
                  <a:schemeClr val="tx1"/>
                </a:solidFill>
              </a:rPr>
              <a:t> you’ve put it in the recycling bin? Let’s find out!</a:t>
            </a:r>
          </a:p>
        </p:txBody>
      </p:sp>
      <p:sp>
        <p:nvSpPr>
          <p:cNvPr id="16" name="Rectangle: Rounded Corners 15">
            <a:extLst>
              <a:ext uri="{FF2B5EF4-FFF2-40B4-BE49-F238E27FC236}">
                <a16:creationId xmlns:a16="http://schemas.microsoft.com/office/drawing/2014/main" id="{2C2B0114-1405-C709-AF46-930263771701}"/>
              </a:ext>
            </a:extLst>
          </p:cNvPr>
          <p:cNvSpPr/>
          <p:nvPr/>
        </p:nvSpPr>
        <p:spPr>
          <a:xfrm>
            <a:off x="5125392" y="2232895"/>
            <a:ext cx="3331644" cy="1160713"/>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Look out for recycling stations when you’re out and about in your local area!</a:t>
            </a:r>
          </a:p>
        </p:txBody>
      </p:sp>
      <p:pic>
        <p:nvPicPr>
          <p:cNvPr id="21" name="Picture 20">
            <a:extLst>
              <a:ext uri="{FF2B5EF4-FFF2-40B4-BE49-F238E27FC236}">
                <a16:creationId xmlns:a16="http://schemas.microsoft.com/office/drawing/2014/main" id="{98B4ABEC-B17F-E06C-0026-68C3F4E70B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7561" r="55762"/>
          <a:stretch/>
        </p:blipFill>
        <p:spPr>
          <a:xfrm flipH="1">
            <a:off x="6823695" y="4715253"/>
            <a:ext cx="1871258" cy="4089550"/>
          </a:xfrm>
          <a:prstGeom prst="rect">
            <a:avLst/>
          </a:prstGeom>
        </p:spPr>
      </p:pic>
      <p:sp>
        <p:nvSpPr>
          <p:cNvPr id="11" name="Rectangle 10">
            <a:hlinkClick r:id="rId5"/>
            <a:extLst>
              <a:ext uri="{FF2B5EF4-FFF2-40B4-BE49-F238E27FC236}">
                <a16:creationId xmlns:a16="http://schemas.microsoft.com/office/drawing/2014/main" id="{BC088BF0-CB45-5E4A-EFD4-8847B71FE80F}"/>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620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right)">
                                      <p:cBhvr>
                                        <p:cTn id="2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39DA40DF-B266-29ED-4D96-7DEE89A332B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235" t="-1" r="20596" b="1"/>
          <a:stretch/>
        </p:blipFill>
        <p:spPr>
          <a:xfrm>
            <a:off x="761468" y="3582587"/>
            <a:ext cx="2540911" cy="2501956"/>
          </a:xfrm>
          <a:prstGeom prst="ellipse">
            <a:avLst/>
          </a:prstGeom>
          <a:noFill/>
          <a:ln w="28575">
            <a:solidFill>
              <a:schemeClr val="bg1"/>
            </a:solidFill>
          </a:ln>
        </p:spPr>
      </p:pic>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368274" y="159843"/>
            <a:ext cx="5156390" cy="1077218"/>
          </a:xfrm>
          <a:prstGeom prst="rect">
            <a:avLst/>
          </a:prstGeom>
          <a:noFill/>
        </p:spPr>
        <p:txBody>
          <a:bodyPr wrap="square" rtlCol="0">
            <a:spAutoFit/>
          </a:bodyPr>
          <a:lstStyle/>
          <a:p>
            <a:r>
              <a:rPr lang="en-GB" sz="3200" b="1" dirty="0">
                <a:solidFill>
                  <a:schemeClr val="bg1"/>
                </a:solidFill>
              </a:rPr>
              <a:t>Where Does the Recycling Go Next?</a:t>
            </a:r>
          </a:p>
        </p:txBody>
      </p:sp>
      <p:sp>
        <p:nvSpPr>
          <p:cNvPr id="16" name="Rectangle: Rounded Corners 15">
            <a:extLst>
              <a:ext uri="{FF2B5EF4-FFF2-40B4-BE49-F238E27FC236}">
                <a16:creationId xmlns:a16="http://schemas.microsoft.com/office/drawing/2014/main" id="{2C2B0114-1405-C709-AF46-930263771701}"/>
              </a:ext>
            </a:extLst>
          </p:cNvPr>
          <p:cNvSpPr/>
          <p:nvPr/>
        </p:nvSpPr>
        <p:spPr>
          <a:xfrm>
            <a:off x="850963" y="2104804"/>
            <a:ext cx="5364291" cy="1160713"/>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A recycling lorry comes to collect the rubbish from outside your home and then takes it to a place called a recycling facility. </a:t>
            </a:r>
          </a:p>
        </p:txBody>
      </p:sp>
      <p:pic>
        <p:nvPicPr>
          <p:cNvPr id="12" name="Picture 11">
            <a:extLst>
              <a:ext uri="{FF2B5EF4-FFF2-40B4-BE49-F238E27FC236}">
                <a16:creationId xmlns:a16="http://schemas.microsoft.com/office/drawing/2014/main" id="{41C7D14C-F591-89E1-12A5-F589A45E94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547" r="1767"/>
          <a:stretch/>
        </p:blipFill>
        <p:spPr>
          <a:xfrm>
            <a:off x="5840437" y="3582587"/>
            <a:ext cx="2540911" cy="2501956"/>
          </a:xfrm>
          <a:prstGeom prst="ellipse">
            <a:avLst/>
          </a:prstGeom>
          <a:noFill/>
          <a:ln w="28575">
            <a:solidFill>
              <a:schemeClr val="bg1"/>
            </a:solidFill>
          </a:ln>
        </p:spPr>
      </p:pic>
      <p:sp>
        <p:nvSpPr>
          <p:cNvPr id="18" name="Rectangle: Rounded Corners 17">
            <a:extLst>
              <a:ext uri="{FF2B5EF4-FFF2-40B4-BE49-F238E27FC236}">
                <a16:creationId xmlns:a16="http://schemas.microsoft.com/office/drawing/2014/main" id="{A879A4C8-61EF-1EC3-43EE-A1255306861A}"/>
              </a:ext>
            </a:extLst>
          </p:cNvPr>
          <p:cNvSpPr/>
          <p:nvPr/>
        </p:nvSpPr>
        <p:spPr>
          <a:xfrm>
            <a:off x="2597486" y="4099975"/>
            <a:ext cx="4300044" cy="1467180"/>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At the recycling facility, the rubbish is sorted and put into big bundles before being taken to factories to be turned into something new.</a:t>
            </a:r>
          </a:p>
        </p:txBody>
      </p:sp>
      <p:pic>
        <p:nvPicPr>
          <p:cNvPr id="3" name="Picture 2" descr="A green truck with a drawing on it&#10;&#10;Description automatically generated with low confidence">
            <a:extLst>
              <a:ext uri="{FF2B5EF4-FFF2-40B4-BE49-F238E27FC236}">
                <a16:creationId xmlns:a16="http://schemas.microsoft.com/office/drawing/2014/main" id="{1BAD0E91-BA54-1DDD-A5B6-6194E730C1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5482" y="1424779"/>
            <a:ext cx="2835866" cy="1448570"/>
          </a:xfrm>
          <a:prstGeom prst="rect">
            <a:avLst/>
          </a:prstGeom>
        </p:spPr>
      </p:pic>
      <p:sp>
        <p:nvSpPr>
          <p:cNvPr id="10" name="Rectangle 9">
            <a:hlinkClick r:id="rId5"/>
            <a:extLst>
              <a:ext uri="{FF2B5EF4-FFF2-40B4-BE49-F238E27FC236}">
                <a16:creationId xmlns:a16="http://schemas.microsoft.com/office/drawing/2014/main" id="{ABAED52B-36A7-171B-BB3A-9F6335357900}"/>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9030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5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406374" y="236043"/>
            <a:ext cx="5156390" cy="1077218"/>
          </a:xfrm>
          <a:prstGeom prst="rect">
            <a:avLst/>
          </a:prstGeom>
          <a:noFill/>
        </p:spPr>
        <p:txBody>
          <a:bodyPr wrap="square" rtlCol="0">
            <a:spAutoFit/>
          </a:bodyPr>
          <a:lstStyle/>
          <a:p>
            <a:r>
              <a:rPr lang="en-GB" sz="3200" b="1" dirty="0">
                <a:solidFill>
                  <a:schemeClr val="bg1"/>
                </a:solidFill>
              </a:rPr>
              <a:t>How Are Materials Recycled?</a:t>
            </a:r>
          </a:p>
        </p:txBody>
      </p:sp>
      <p:sp>
        <p:nvSpPr>
          <p:cNvPr id="16" name="Rectangle: Rounded Corners 15">
            <a:extLst>
              <a:ext uri="{FF2B5EF4-FFF2-40B4-BE49-F238E27FC236}">
                <a16:creationId xmlns:a16="http://schemas.microsoft.com/office/drawing/2014/main" id="{2C2B0114-1405-C709-AF46-930263771701}"/>
              </a:ext>
            </a:extLst>
          </p:cNvPr>
          <p:cNvSpPr/>
          <p:nvPr/>
        </p:nvSpPr>
        <p:spPr>
          <a:xfrm>
            <a:off x="2015566" y="1734729"/>
            <a:ext cx="5576471" cy="1160713"/>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Clever machines sort glass into different colours. </a:t>
            </a:r>
            <a:br>
              <a:rPr lang="en-GB" dirty="0">
                <a:solidFill>
                  <a:schemeClr val="tx1"/>
                </a:solidFill>
              </a:rPr>
            </a:br>
            <a:r>
              <a:rPr lang="en-GB" dirty="0">
                <a:solidFill>
                  <a:schemeClr val="tx1"/>
                </a:solidFill>
              </a:rPr>
              <a:t>It is then crushed into tiny balls </a:t>
            </a:r>
            <a:r>
              <a:rPr lang="en-GB">
                <a:solidFill>
                  <a:schemeClr val="tx1"/>
                </a:solidFill>
              </a:rPr>
              <a:t>before being</a:t>
            </a:r>
          </a:p>
          <a:p>
            <a:r>
              <a:rPr lang="en-GB">
                <a:solidFill>
                  <a:schemeClr val="tx1"/>
                </a:solidFill>
              </a:rPr>
              <a:t>heated </a:t>
            </a:r>
            <a:r>
              <a:rPr lang="en-GB" dirty="0">
                <a:solidFill>
                  <a:schemeClr val="tx1"/>
                </a:solidFill>
              </a:rPr>
              <a:t>up and melted into liquid glass.</a:t>
            </a:r>
          </a:p>
        </p:txBody>
      </p:sp>
      <p:pic>
        <p:nvPicPr>
          <p:cNvPr id="12" name="Picture 11">
            <a:extLst>
              <a:ext uri="{FF2B5EF4-FFF2-40B4-BE49-F238E27FC236}">
                <a16:creationId xmlns:a16="http://schemas.microsoft.com/office/drawing/2014/main" id="{41C7D14C-F591-89E1-12A5-F589A45E9457}"/>
              </a:ext>
            </a:extLst>
          </p:cNvPr>
          <p:cNvPicPr>
            <a:picLocks noChangeAspect="1"/>
          </p:cNvPicPr>
          <p:nvPr/>
        </p:nvPicPr>
        <p:blipFill>
          <a:blip r:embed="rId2" cstate="print">
            <a:extLst>
              <a:ext uri="{28A0092B-C50C-407E-A947-70E740481C1C}">
                <a14:useLocalDpi xmlns:a14="http://schemas.microsoft.com/office/drawing/2010/main" val="0"/>
              </a:ext>
            </a:extLst>
          </a:blip>
          <a:srcRect l="17100" r="17100"/>
          <a:stretch/>
        </p:blipFill>
        <p:spPr>
          <a:xfrm>
            <a:off x="973162" y="3785555"/>
            <a:ext cx="2540911" cy="2501956"/>
          </a:xfrm>
          <a:prstGeom prst="ellipse">
            <a:avLst/>
          </a:prstGeom>
          <a:noFill/>
          <a:ln w="28575">
            <a:solidFill>
              <a:schemeClr val="bg1"/>
            </a:solidFill>
          </a:ln>
        </p:spPr>
      </p:pic>
      <p:sp>
        <p:nvSpPr>
          <p:cNvPr id="18" name="Rectangle: Rounded Corners 17">
            <a:extLst>
              <a:ext uri="{FF2B5EF4-FFF2-40B4-BE49-F238E27FC236}">
                <a16:creationId xmlns:a16="http://schemas.microsoft.com/office/drawing/2014/main" id="{A879A4C8-61EF-1EC3-43EE-A1255306861A}"/>
              </a:ext>
            </a:extLst>
          </p:cNvPr>
          <p:cNvSpPr/>
          <p:nvPr/>
        </p:nvSpPr>
        <p:spPr>
          <a:xfrm>
            <a:off x="762651" y="3212158"/>
            <a:ext cx="4657073" cy="1160713"/>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The liquid glass can then be moulded into the shape of new bottles or jars before it cools down and becomes hard again.</a:t>
            </a:r>
          </a:p>
        </p:txBody>
      </p:sp>
      <p:pic>
        <p:nvPicPr>
          <p:cNvPr id="4" name="Picture 3" descr="A picture containing bottle&#10;&#10;Description automatically generated">
            <a:extLst>
              <a:ext uri="{FF2B5EF4-FFF2-40B4-BE49-F238E27FC236}">
                <a16:creationId xmlns:a16="http://schemas.microsoft.com/office/drawing/2014/main" id="{89E8E4DF-D10C-F168-A738-A9022FCAF60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354" r="68958"/>
          <a:stretch/>
        </p:blipFill>
        <p:spPr>
          <a:xfrm>
            <a:off x="7034102" y="844616"/>
            <a:ext cx="1529327" cy="2214309"/>
          </a:xfrm>
          <a:prstGeom prst="rect">
            <a:avLst/>
          </a:prstGeom>
        </p:spPr>
      </p:pic>
      <p:sp>
        <p:nvSpPr>
          <p:cNvPr id="15" name="Speech Bubble: Rectangle with Corners Rounded 14">
            <a:extLst>
              <a:ext uri="{FF2B5EF4-FFF2-40B4-BE49-F238E27FC236}">
                <a16:creationId xmlns:a16="http://schemas.microsoft.com/office/drawing/2014/main" id="{9CBE33DF-B18B-F8D8-E53D-58E61CCF2C77}"/>
              </a:ext>
            </a:extLst>
          </p:cNvPr>
          <p:cNvSpPr/>
          <p:nvPr/>
        </p:nvSpPr>
        <p:spPr>
          <a:xfrm>
            <a:off x="3990975" y="4645345"/>
            <a:ext cx="2661270" cy="1160713"/>
          </a:xfrm>
          <a:prstGeom prst="wedgeRoundRectCallout">
            <a:avLst>
              <a:gd name="adj1" fmla="val 60528"/>
              <a:gd name="adj2" fmla="val 1390"/>
              <a:gd name="adj3" fmla="val 16667"/>
            </a:avLst>
          </a:prstGeom>
          <a:solidFill>
            <a:schemeClr val="bg1"/>
          </a:solidFill>
          <a:ln w="28575">
            <a:solidFill>
              <a:srgbClr val="F08215"/>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It’s a bit like when you melt chocolate to make crispy cakes!</a:t>
            </a:r>
          </a:p>
        </p:txBody>
      </p:sp>
      <p:pic>
        <p:nvPicPr>
          <p:cNvPr id="6" name="Picture 5" descr="A picture containing text, toy, doll&#10;&#10;Description automatically generated">
            <a:extLst>
              <a:ext uri="{FF2B5EF4-FFF2-40B4-BE49-F238E27FC236}">
                <a16:creationId xmlns:a16="http://schemas.microsoft.com/office/drawing/2014/main" id="{A237AFC1-C40E-5D16-F682-745CB5F258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9224" y="4345696"/>
            <a:ext cx="2461266" cy="4352925"/>
          </a:xfrm>
          <a:prstGeom prst="rect">
            <a:avLst/>
          </a:prstGeom>
        </p:spPr>
      </p:pic>
      <p:sp>
        <p:nvSpPr>
          <p:cNvPr id="11" name="Rectangle 10">
            <a:hlinkClick r:id="rId5"/>
            <a:extLst>
              <a:ext uri="{FF2B5EF4-FFF2-40B4-BE49-F238E27FC236}">
                <a16:creationId xmlns:a16="http://schemas.microsoft.com/office/drawing/2014/main" id="{256D1B17-07EB-29D0-03B9-4DCA09228D2C}"/>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1193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right)">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3BACE32-9D38-C90A-9CCC-F1E20FB0C01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 r="1327" b="-54812"/>
          <a:stretch/>
        </p:blipFill>
        <p:spPr>
          <a:xfrm>
            <a:off x="5981700" y="612490"/>
            <a:ext cx="1854723" cy="1826287"/>
          </a:xfrm>
          <a:prstGeom prst="ellipse">
            <a:avLst/>
          </a:prstGeom>
          <a:noFill/>
          <a:ln w="28575">
            <a:solidFill>
              <a:schemeClr val="bg1"/>
            </a:solidFill>
          </a:ln>
        </p:spPr>
      </p:pic>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406374" y="236043"/>
            <a:ext cx="5156390" cy="1077218"/>
          </a:xfrm>
          <a:prstGeom prst="rect">
            <a:avLst/>
          </a:prstGeom>
          <a:noFill/>
        </p:spPr>
        <p:txBody>
          <a:bodyPr wrap="square" rtlCol="0">
            <a:spAutoFit/>
          </a:bodyPr>
          <a:lstStyle/>
          <a:p>
            <a:r>
              <a:rPr lang="en-GB" sz="3200" b="1" dirty="0">
                <a:solidFill>
                  <a:schemeClr val="bg1"/>
                </a:solidFill>
              </a:rPr>
              <a:t>How Are Materials Recycled?</a:t>
            </a:r>
          </a:p>
        </p:txBody>
      </p:sp>
      <p:sp>
        <p:nvSpPr>
          <p:cNvPr id="16" name="Rectangle: Rounded Corners 15">
            <a:extLst>
              <a:ext uri="{FF2B5EF4-FFF2-40B4-BE49-F238E27FC236}">
                <a16:creationId xmlns:a16="http://schemas.microsoft.com/office/drawing/2014/main" id="{2C2B0114-1405-C709-AF46-930263771701}"/>
              </a:ext>
            </a:extLst>
          </p:cNvPr>
          <p:cNvSpPr/>
          <p:nvPr/>
        </p:nvSpPr>
        <p:spPr>
          <a:xfrm>
            <a:off x="2066925" y="1799154"/>
            <a:ext cx="5913007" cy="854246"/>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Plastics and metals are shredded into little strips before also being melted and made into new things.</a:t>
            </a:r>
          </a:p>
        </p:txBody>
      </p:sp>
      <p:sp>
        <p:nvSpPr>
          <p:cNvPr id="18" name="Rectangle: Rounded Corners 17">
            <a:extLst>
              <a:ext uri="{FF2B5EF4-FFF2-40B4-BE49-F238E27FC236}">
                <a16:creationId xmlns:a16="http://schemas.microsoft.com/office/drawing/2014/main" id="{A879A4C8-61EF-1EC3-43EE-A1255306861A}"/>
              </a:ext>
            </a:extLst>
          </p:cNvPr>
          <p:cNvSpPr/>
          <p:nvPr/>
        </p:nvSpPr>
        <p:spPr>
          <a:xfrm>
            <a:off x="729867" y="2816890"/>
            <a:ext cx="5419357" cy="854246"/>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Plastics can be turned into new carrier bags, bottles and even T-shirts!</a:t>
            </a:r>
          </a:p>
        </p:txBody>
      </p:sp>
      <p:sp>
        <p:nvSpPr>
          <p:cNvPr id="15" name="Speech Bubble: Rectangle with Corners Rounded 14">
            <a:extLst>
              <a:ext uri="{FF2B5EF4-FFF2-40B4-BE49-F238E27FC236}">
                <a16:creationId xmlns:a16="http://schemas.microsoft.com/office/drawing/2014/main" id="{9CBE33DF-B18B-F8D8-E53D-58E61CCF2C77}"/>
              </a:ext>
            </a:extLst>
          </p:cNvPr>
          <p:cNvSpPr/>
          <p:nvPr/>
        </p:nvSpPr>
        <p:spPr>
          <a:xfrm>
            <a:off x="2679354" y="5044972"/>
            <a:ext cx="4032870" cy="1160713"/>
          </a:xfrm>
          <a:prstGeom prst="wedgeRoundRectCallout">
            <a:avLst>
              <a:gd name="adj1" fmla="val 60528"/>
              <a:gd name="adj2" fmla="val 1390"/>
              <a:gd name="adj3" fmla="val 16667"/>
            </a:avLst>
          </a:prstGeom>
          <a:solidFill>
            <a:schemeClr val="bg1"/>
          </a:solidFill>
          <a:ln w="28575">
            <a:solidFill>
              <a:srgbClr val="F08215"/>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Did you know that huge magnets pick up all the metal things from the pile of rubbish?</a:t>
            </a:r>
          </a:p>
        </p:txBody>
      </p:sp>
      <p:pic>
        <p:nvPicPr>
          <p:cNvPr id="6" name="Picture 5">
            <a:extLst>
              <a:ext uri="{FF2B5EF4-FFF2-40B4-BE49-F238E27FC236}">
                <a16:creationId xmlns:a16="http://schemas.microsoft.com/office/drawing/2014/main" id="{A237AFC1-C40E-5D16-F682-745CB5F258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6953946" y="4485594"/>
            <a:ext cx="1764953" cy="4352925"/>
          </a:xfrm>
          <a:prstGeom prst="rect">
            <a:avLst/>
          </a:prstGeom>
        </p:spPr>
      </p:pic>
      <p:sp>
        <p:nvSpPr>
          <p:cNvPr id="13" name="Rectangle: Rounded Corners 12">
            <a:extLst>
              <a:ext uri="{FF2B5EF4-FFF2-40B4-BE49-F238E27FC236}">
                <a16:creationId xmlns:a16="http://schemas.microsoft.com/office/drawing/2014/main" id="{42C7C95A-89F4-7837-94E1-A1A93CDD6B0A}"/>
              </a:ext>
            </a:extLst>
          </p:cNvPr>
          <p:cNvSpPr/>
          <p:nvPr/>
        </p:nvSpPr>
        <p:spPr>
          <a:xfrm>
            <a:off x="729867" y="3807473"/>
            <a:ext cx="4657073" cy="854246"/>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Metals can be made into drinks cans and even new metal parts for cars.</a:t>
            </a:r>
          </a:p>
        </p:txBody>
      </p:sp>
      <p:pic>
        <p:nvPicPr>
          <p:cNvPr id="3" name="Picture 2" descr="Logo&#10;&#10;Description automatically generated">
            <a:extLst>
              <a:ext uri="{FF2B5EF4-FFF2-40B4-BE49-F238E27FC236}">
                <a16:creationId xmlns:a16="http://schemas.microsoft.com/office/drawing/2014/main" id="{ED25D794-DC11-DB81-8C06-3A6EE36F11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8830" y="2816890"/>
            <a:ext cx="1266180" cy="1753292"/>
          </a:xfrm>
          <a:prstGeom prst="rect">
            <a:avLst/>
          </a:prstGeom>
        </p:spPr>
      </p:pic>
      <p:pic>
        <p:nvPicPr>
          <p:cNvPr id="7" name="Picture 6">
            <a:extLst>
              <a:ext uri="{FF2B5EF4-FFF2-40B4-BE49-F238E27FC236}">
                <a16:creationId xmlns:a16="http://schemas.microsoft.com/office/drawing/2014/main" id="{15EB22F9-B25F-79F4-F1C3-5FB8078EEC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3374"/>
          <a:stretch/>
        </p:blipFill>
        <p:spPr>
          <a:xfrm>
            <a:off x="4758129" y="3432838"/>
            <a:ext cx="1712372" cy="1396470"/>
          </a:xfrm>
          <a:prstGeom prst="rect">
            <a:avLst/>
          </a:prstGeom>
        </p:spPr>
      </p:pic>
      <p:pic>
        <p:nvPicPr>
          <p:cNvPr id="9" name="Picture 8" descr="Logo, icon&#10;&#10;Description automatically generated with medium confidence">
            <a:extLst>
              <a:ext uri="{FF2B5EF4-FFF2-40B4-BE49-F238E27FC236}">
                <a16:creationId xmlns:a16="http://schemas.microsoft.com/office/drawing/2014/main" id="{B071047E-1D33-F030-F3D9-F3F4E29D78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59212" y="5128881"/>
            <a:ext cx="1237682" cy="1050043"/>
          </a:xfrm>
          <a:prstGeom prst="rect">
            <a:avLst/>
          </a:prstGeom>
        </p:spPr>
      </p:pic>
      <p:sp>
        <p:nvSpPr>
          <p:cNvPr id="17" name="Rectangle 16">
            <a:hlinkClick r:id="rId7"/>
            <a:extLst>
              <a:ext uri="{FF2B5EF4-FFF2-40B4-BE49-F238E27FC236}">
                <a16:creationId xmlns:a16="http://schemas.microsoft.com/office/drawing/2014/main" id="{3E8AD361-33E1-4F04-9CDE-99651EF9C295}"/>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7791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5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50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5"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B3D0236-42D5-5D0A-60BF-F2EE4E641E1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30" t="-43990" r="1880" b="-1"/>
          <a:stretch/>
        </p:blipFill>
        <p:spPr>
          <a:xfrm>
            <a:off x="1123756" y="2802844"/>
            <a:ext cx="2692577" cy="2651297"/>
          </a:xfrm>
          <a:prstGeom prst="ellipse">
            <a:avLst/>
          </a:prstGeom>
          <a:noFill/>
          <a:ln w="28575">
            <a:solidFill>
              <a:schemeClr val="bg1"/>
            </a:solidFill>
          </a:ln>
        </p:spPr>
      </p:pic>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406374" y="236043"/>
            <a:ext cx="5156390" cy="1077218"/>
          </a:xfrm>
          <a:prstGeom prst="rect">
            <a:avLst/>
          </a:prstGeom>
          <a:noFill/>
        </p:spPr>
        <p:txBody>
          <a:bodyPr wrap="square" rtlCol="0">
            <a:spAutoFit/>
          </a:bodyPr>
          <a:lstStyle/>
          <a:p>
            <a:r>
              <a:rPr lang="en-GB" sz="3200" b="1" dirty="0">
                <a:solidFill>
                  <a:schemeClr val="bg1"/>
                </a:solidFill>
              </a:rPr>
              <a:t>How Are Materials Recycled?</a:t>
            </a:r>
          </a:p>
        </p:txBody>
      </p:sp>
      <p:sp>
        <p:nvSpPr>
          <p:cNvPr id="16" name="Rectangle: Rounded Corners 15">
            <a:extLst>
              <a:ext uri="{FF2B5EF4-FFF2-40B4-BE49-F238E27FC236}">
                <a16:creationId xmlns:a16="http://schemas.microsoft.com/office/drawing/2014/main" id="{2C2B0114-1405-C709-AF46-930263771701}"/>
              </a:ext>
            </a:extLst>
          </p:cNvPr>
          <p:cNvSpPr/>
          <p:nvPr/>
        </p:nvSpPr>
        <p:spPr>
          <a:xfrm>
            <a:off x="807606" y="2297009"/>
            <a:ext cx="5913007" cy="1467180"/>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Paper is washed in soapy water. It is then </a:t>
            </a:r>
            <a:br>
              <a:rPr lang="en-GB" dirty="0">
                <a:solidFill>
                  <a:schemeClr val="tx1"/>
                </a:solidFill>
              </a:rPr>
            </a:br>
            <a:r>
              <a:rPr lang="en-GB" dirty="0">
                <a:solidFill>
                  <a:schemeClr val="tx1"/>
                </a:solidFill>
              </a:rPr>
              <a:t>mixed and rolled out before being left to dry. It is then turned into different types of new paper and card, such as newspapers.</a:t>
            </a:r>
          </a:p>
        </p:txBody>
      </p:sp>
      <p:sp>
        <p:nvSpPr>
          <p:cNvPr id="15" name="Speech Bubble: Rectangle with Corners Rounded 14">
            <a:extLst>
              <a:ext uri="{FF2B5EF4-FFF2-40B4-BE49-F238E27FC236}">
                <a16:creationId xmlns:a16="http://schemas.microsoft.com/office/drawing/2014/main" id="{9CBE33DF-B18B-F8D8-E53D-58E61CCF2C77}"/>
              </a:ext>
            </a:extLst>
          </p:cNvPr>
          <p:cNvSpPr/>
          <p:nvPr/>
        </p:nvSpPr>
        <p:spPr>
          <a:xfrm>
            <a:off x="4543713" y="4128492"/>
            <a:ext cx="2300016" cy="1467180"/>
          </a:xfrm>
          <a:prstGeom prst="wedgeRoundRectCallout">
            <a:avLst>
              <a:gd name="adj1" fmla="val 64497"/>
              <a:gd name="adj2" fmla="val 6536"/>
              <a:gd name="adj3" fmla="val 16667"/>
            </a:avLst>
          </a:prstGeom>
          <a:solidFill>
            <a:schemeClr val="bg1"/>
          </a:solidFill>
          <a:ln w="28575">
            <a:solidFill>
              <a:srgbClr val="F08215"/>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You can make your own recycled paper at home in the same way!</a:t>
            </a:r>
          </a:p>
        </p:txBody>
      </p:sp>
      <p:pic>
        <p:nvPicPr>
          <p:cNvPr id="6" name="Picture 5">
            <a:extLst>
              <a:ext uri="{FF2B5EF4-FFF2-40B4-BE49-F238E27FC236}">
                <a16:creationId xmlns:a16="http://schemas.microsoft.com/office/drawing/2014/main" id="{A237AFC1-C40E-5D16-F682-745CB5F258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7028928" y="4277820"/>
            <a:ext cx="1670049" cy="4352925"/>
          </a:xfrm>
          <a:prstGeom prst="rect">
            <a:avLst/>
          </a:prstGeom>
        </p:spPr>
      </p:pic>
      <p:pic>
        <p:nvPicPr>
          <p:cNvPr id="4" name="Picture 3" descr="A picture containing engineering drawing&#10;&#10;Description automatically generated">
            <a:extLst>
              <a:ext uri="{FF2B5EF4-FFF2-40B4-BE49-F238E27FC236}">
                <a16:creationId xmlns:a16="http://schemas.microsoft.com/office/drawing/2014/main" id="{3D553F66-8BAD-86B3-0AB5-6E7DAD2562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4446" y="1196791"/>
            <a:ext cx="3055946" cy="1755394"/>
          </a:xfrm>
          <a:prstGeom prst="rect">
            <a:avLst/>
          </a:prstGeom>
        </p:spPr>
      </p:pic>
      <p:sp>
        <p:nvSpPr>
          <p:cNvPr id="10" name="Rectangle 9">
            <a:hlinkClick r:id="rId5"/>
            <a:extLst>
              <a:ext uri="{FF2B5EF4-FFF2-40B4-BE49-F238E27FC236}">
                <a16:creationId xmlns:a16="http://schemas.microsoft.com/office/drawing/2014/main" id="{DA187DE0-C046-73B9-CB71-00252B6EBB81}"/>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5176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1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396849" y="226518"/>
            <a:ext cx="4921956" cy="1077218"/>
          </a:xfrm>
          <a:prstGeom prst="rect">
            <a:avLst/>
          </a:prstGeom>
          <a:noFill/>
        </p:spPr>
        <p:txBody>
          <a:bodyPr wrap="square" rtlCol="0">
            <a:spAutoFit/>
          </a:bodyPr>
          <a:lstStyle/>
          <a:p>
            <a:r>
              <a:rPr lang="en-GB" sz="3200" b="1" dirty="0">
                <a:solidFill>
                  <a:schemeClr val="bg1"/>
                </a:solidFill>
              </a:rPr>
              <a:t>Fun Recycling </a:t>
            </a:r>
            <a:br>
              <a:rPr lang="en-GB" sz="3200" b="1" dirty="0">
                <a:solidFill>
                  <a:schemeClr val="bg1"/>
                </a:solidFill>
              </a:rPr>
            </a:br>
            <a:r>
              <a:rPr lang="en-GB" sz="3200" b="1" dirty="0">
                <a:solidFill>
                  <a:schemeClr val="bg1"/>
                </a:solidFill>
              </a:rPr>
              <a:t>Facts</a:t>
            </a:r>
          </a:p>
        </p:txBody>
      </p:sp>
      <p:sp>
        <p:nvSpPr>
          <p:cNvPr id="18" name="Rectangle: Rounded Corners 17">
            <a:extLst>
              <a:ext uri="{FF2B5EF4-FFF2-40B4-BE49-F238E27FC236}">
                <a16:creationId xmlns:a16="http://schemas.microsoft.com/office/drawing/2014/main" id="{A879A4C8-61EF-1EC3-43EE-A1255306861A}"/>
              </a:ext>
            </a:extLst>
          </p:cNvPr>
          <p:cNvSpPr/>
          <p:nvPr/>
        </p:nvSpPr>
        <p:spPr>
          <a:xfrm>
            <a:off x="4957737" y="1221324"/>
            <a:ext cx="3177881" cy="1467180"/>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Recycling one plastic </a:t>
            </a:r>
            <a:br>
              <a:rPr lang="en-GB" dirty="0">
                <a:solidFill>
                  <a:schemeClr val="tx1"/>
                </a:solidFill>
              </a:rPr>
            </a:br>
            <a:r>
              <a:rPr lang="en-GB" dirty="0">
                <a:solidFill>
                  <a:schemeClr val="tx1"/>
                </a:solidFill>
              </a:rPr>
              <a:t>water bottle saves enough energy to power a lightbulb for around 3 hours.</a:t>
            </a:r>
          </a:p>
        </p:txBody>
      </p:sp>
      <p:sp>
        <p:nvSpPr>
          <p:cNvPr id="32" name="Rectangle 31">
            <a:hlinkClick r:id="rId2"/>
            <a:extLst>
              <a:ext uri="{FF2B5EF4-FFF2-40B4-BE49-F238E27FC236}">
                <a16:creationId xmlns:a16="http://schemas.microsoft.com/office/drawing/2014/main" id="{34BCD405-362C-5278-1A8C-22CD62558C56}"/>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D48350D9-38EA-81D0-7B56-C65F37DAFBF6}"/>
              </a:ext>
            </a:extLst>
          </p:cNvPr>
          <p:cNvSpPr/>
          <p:nvPr/>
        </p:nvSpPr>
        <p:spPr>
          <a:xfrm>
            <a:off x="4841902" y="2857112"/>
            <a:ext cx="3535331" cy="2693048"/>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It’s always important to recycle, but during the year there are special times that we can think especially hard about what we can do to help the planet, such as Recycle Week, Earth Day and World Environment Day.</a:t>
            </a:r>
          </a:p>
        </p:txBody>
      </p:sp>
      <p:sp>
        <p:nvSpPr>
          <p:cNvPr id="20" name="Rectangle: Rounded Corners 19">
            <a:extLst>
              <a:ext uri="{FF2B5EF4-FFF2-40B4-BE49-F238E27FC236}">
                <a16:creationId xmlns:a16="http://schemas.microsoft.com/office/drawing/2014/main" id="{840BC6ED-C5DA-A762-EFB8-5CB5828D7565}"/>
              </a:ext>
            </a:extLst>
          </p:cNvPr>
          <p:cNvSpPr/>
          <p:nvPr/>
        </p:nvSpPr>
        <p:spPr>
          <a:xfrm>
            <a:off x="821541" y="2093210"/>
            <a:ext cx="3535331" cy="1467180"/>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If you recycle a drinks can, </a:t>
            </a:r>
            <a:br>
              <a:rPr lang="en-GB" dirty="0">
                <a:solidFill>
                  <a:schemeClr val="tx1"/>
                </a:solidFill>
              </a:rPr>
            </a:br>
            <a:r>
              <a:rPr lang="en-GB" dirty="0">
                <a:solidFill>
                  <a:schemeClr val="tx1"/>
                </a:solidFill>
              </a:rPr>
              <a:t>it only takes around 60 </a:t>
            </a:r>
            <a:br>
              <a:rPr lang="en-GB" dirty="0">
                <a:solidFill>
                  <a:schemeClr val="tx1"/>
                </a:solidFill>
              </a:rPr>
            </a:br>
            <a:r>
              <a:rPr lang="en-GB" dirty="0">
                <a:solidFill>
                  <a:schemeClr val="tx1"/>
                </a:solidFill>
              </a:rPr>
              <a:t>days for it to be recycled </a:t>
            </a:r>
            <a:br>
              <a:rPr lang="en-GB" dirty="0">
                <a:solidFill>
                  <a:schemeClr val="tx1"/>
                </a:solidFill>
              </a:rPr>
            </a:br>
            <a:r>
              <a:rPr lang="en-GB" dirty="0">
                <a:solidFill>
                  <a:schemeClr val="tx1"/>
                </a:solidFill>
              </a:rPr>
              <a:t>and made into a new can.</a:t>
            </a:r>
          </a:p>
        </p:txBody>
      </p:sp>
      <p:sp>
        <p:nvSpPr>
          <p:cNvPr id="22" name="Rectangle: Rounded Corners 21">
            <a:extLst>
              <a:ext uri="{FF2B5EF4-FFF2-40B4-BE49-F238E27FC236}">
                <a16:creationId xmlns:a16="http://schemas.microsoft.com/office/drawing/2014/main" id="{4320195B-8D79-5F89-C9B8-017FE9CF44BF}"/>
              </a:ext>
            </a:extLst>
          </p:cNvPr>
          <p:cNvSpPr/>
          <p:nvPr/>
        </p:nvSpPr>
        <p:spPr>
          <a:xfrm>
            <a:off x="851829" y="4134762"/>
            <a:ext cx="3668282" cy="1467180"/>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Each year in the UK, by recycling glass, we save enough energy to launch about 10 </a:t>
            </a:r>
            <a:br>
              <a:rPr lang="en-GB" dirty="0">
                <a:solidFill>
                  <a:schemeClr val="tx1"/>
                </a:solidFill>
              </a:rPr>
            </a:br>
            <a:r>
              <a:rPr lang="en-GB" dirty="0">
                <a:solidFill>
                  <a:schemeClr val="tx1"/>
                </a:solidFill>
              </a:rPr>
              <a:t>space shuttle missions!</a:t>
            </a:r>
          </a:p>
        </p:txBody>
      </p:sp>
      <p:pic>
        <p:nvPicPr>
          <p:cNvPr id="3" name="Picture 2" descr="A picture containing icon&#10;&#10;Description automatically generated">
            <a:extLst>
              <a:ext uri="{FF2B5EF4-FFF2-40B4-BE49-F238E27FC236}">
                <a16:creationId xmlns:a16="http://schemas.microsoft.com/office/drawing/2014/main" id="{DC0F28C1-A36B-D3EA-C3C6-B2294ED5D9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4942" y="2568685"/>
            <a:ext cx="795168" cy="1374794"/>
          </a:xfrm>
          <a:prstGeom prst="rect">
            <a:avLst/>
          </a:prstGeom>
        </p:spPr>
      </p:pic>
      <p:pic>
        <p:nvPicPr>
          <p:cNvPr id="7" name="Picture 6" descr="Logo&#10;&#10;Description automatically generated with medium confidence">
            <a:extLst>
              <a:ext uri="{FF2B5EF4-FFF2-40B4-BE49-F238E27FC236}">
                <a16:creationId xmlns:a16="http://schemas.microsoft.com/office/drawing/2014/main" id="{A7BB84A2-8B37-EE29-B968-A5FB692865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6004" y="892255"/>
            <a:ext cx="753638" cy="1314036"/>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47604E18-5F74-5D32-F3A9-3B038F72CC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692932">
            <a:off x="2837834" y="5083967"/>
            <a:ext cx="2217926" cy="1264993"/>
          </a:xfrm>
          <a:prstGeom prst="rect">
            <a:avLst/>
          </a:prstGeom>
        </p:spPr>
      </p:pic>
      <p:pic>
        <p:nvPicPr>
          <p:cNvPr id="15" name="Picture 14" descr="Calendar&#10;&#10;Description automatically generated">
            <a:extLst>
              <a:ext uri="{FF2B5EF4-FFF2-40B4-BE49-F238E27FC236}">
                <a16:creationId xmlns:a16="http://schemas.microsoft.com/office/drawing/2014/main" id="{DCE60A8F-10E9-D013-21AA-CFF2E0826DD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17248" y="5086732"/>
            <a:ext cx="1469940" cy="1155901"/>
          </a:xfrm>
          <a:prstGeom prst="rect">
            <a:avLst/>
          </a:prstGeom>
        </p:spPr>
      </p:pic>
    </p:spTree>
    <p:extLst>
      <p:ext uri="{BB962C8B-B14F-4D97-AF65-F5344CB8AC3E}">
        <p14:creationId xmlns:p14="http://schemas.microsoft.com/office/powerpoint/2010/main" val="147135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5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3" grpId="0" animBg="1"/>
      <p:bldP spid="20"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2050BEA1-D594-3019-EC81-8668AC984CB1}"/>
              </a:ext>
            </a:extLst>
          </p:cNvPr>
          <p:cNvSpPr/>
          <p:nvPr/>
        </p:nvSpPr>
        <p:spPr>
          <a:xfrm>
            <a:off x="-206734" y="-830368"/>
            <a:ext cx="9500894" cy="266236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338 w 21938"/>
              <a:gd name="connsiteY0" fmla="*/ 0 h 33950"/>
              <a:gd name="connsiteX1" fmla="*/ 21938 w 21938"/>
              <a:gd name="connsiteY1" fmla="*/ 0 h 33950"/>
              <a:gd name="connsiteX2" fmla="*/ 21938 w 21938"/>
              <a:gd name="connsiteY2" fmla="*/ 17322 h 33950"/>
              <a:gd name="connsiteX3" fmla="*/ 0 w 21938"/>
              <a:gd name="connsiteY3" fmla="*/ 33480 h 33950"/>
              <a:gd name="connsiteX4" fmla="*/ 338 w 21938"/>
              <a:gd name="connsiteY4" fmla="*/ 0 h 33950"/>
              <a:gd name="connsiteX0" fmla="*/ 338 w 21938"/>
              <a:gd name="connsiteY0" fmla="*/ 0 h 36251"/>
              <a:gd name="connsiteX1" fmla="*/ 21938 w 21938"/>
              <a:gd name="connsiteY1" fmla="*/ 0 h 36251"/>
              <a:gd name="connsiteX2" fmla="*/ 21938 w 21938"/>
              <a:gd name="connsiteY2" fmla="*/ 17322 h 36251"/>
              <a:gd name="connsiteX3" fmla="*/ 0 w 21938"/>
              <a:gd name="connsiteY3" fmla="*/ 33480 h 36251"/>
              <a:gd name="connsiteX4" fmla="*/ 338 w 21938"/>
              <a:gd name="connsiteY4" fmla="*/ 0 h 36251"/>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338 w 21938"/>
              <a:gd name="connsiteY0" fmla="*/ 0 h 33480"/>
              <a:gd name="connsiteX1" fmla="*/ 21938 w 21938"/>
              <a:gd name="connsiteY1" fmla="*/ 0 h 33480"/>
              <a:gd name="connsiteX2" fmla="*/ 21938 w 21938"/>
              <a:gd name="connsiteY2" fmla="*/ 17322 h 33480"/>
              <a:gd name="connsiteX3" fmla="*/ 0 w 21938"/>
              <a:gd name="connsiteY3" fmla="*/ 33480 h 33480"/>
              <a:gd name="connsiteX4" fmla="*/ 338 w 21938"/>
              <a:gd name="connsiteY4" fmla="*/ 0 h 33480"/>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655 w 21655"/>
              <a:gd name="connsiteY2" fmla="*/ 17322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 name="connsiteX0" fmla="*/ 55 w 21655"/>
              <a:gd name="connsiteY0" fmla="*/ 0 h 36925"/>
              <a:gd name="connsiteX1" fmla="*/ 21655 w 21655"/>
              <a:gd name="connsiteY1" fmla="*/ 0 h 36925"/>
              <a:gd name="connsiteX2" fmla="*/ 21578 w 21655"/>
              <a:gd name="connsiteY2" fmla="*/ 29691 h 36925"/>
              <a:gd name="connsiteX3" fmla="*/ 0 w 21655"/>
              <a:gd name="connsiteY3" fmla="*/ 36925 h 36925"/>
              <a:gd name="connsiteX4" fmla="*/ 55 w 21655"/>
              <a:gd name="connsiteY4" fmla="*/ 0 h 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36925">
                <a:moveTo>
                  <a:pt x="55" y="0"/>
                </a:moveTo>
                <a:lnTo>
                  <a:pt x="21655" y="0"/>
                </a:lnTo>
                <a:cubicBezTo>
                  <a:pt x="21655" y="5774"/>
                  <a:pt x="21500" y="23604"/>
                  <a:pt x="21578" y="29691"/>
                </a:cubicBezTo>
                <a:cubicBezTo>
                  <a:pt x="15067" y="1196"/>
                  <a:pt x="10696" y="36135"/>
                  <a:pt x="0" y="36925"/>
                </a:cubicBezTo>
                <a:cubicBezTo>
                  <a:pt x="113" y="25765"/>
                  <a:pt x="-58" y="11160"/>
                  <a:pt x="55" y="0"/>
                </a:cubicBezTo>
                <a:close/>
              </a:path>
            </a:pathLst>
          </a:custGeom>
          <a:solidFill>
            <a:srgbClr val="85BD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964AF125-D408-3D71-3320-3D2E03D5485B}"/>
              </a:ext>
            </a:extLst>
          </p:cNvPr>
          <p:cNvSpPr txBox="1"/>
          <p:nvPr/>
        </p:nvSpPr>
        <p:spPr>
          <a:xfrm>
            <a:off x="134129" y="166545"/>
            <a:ext cx="4921956" cy="1077218"/>
          </a:xfrm>
          <a:prstGeom prst="rect">
            <a:avLst/>
          </a:prstGeom>
          <a:noFill/>
        </p:spPr>
        <p:txBody>
          <a:bodyPr wrap="square" rtlCol="0">
            <a:spAutoFit/>
          </a:bodyPr>
          <a:lstStyle/>
          <a:p>
            <a:r>
              <a:rPr lang="en-GB" sz="3200" b="1" dirty="0">
                <a:solidFill>
                  <a:schemeClr val="bg1"/>
                </a:solidFill>
              </a:rPr>
              <a:t>What Do We Know </a:t>
            </a:r>
            <a:br>
              <a:rPr lang="en-GB" sz="3200" b="1" dirty="0">
                <a:solidFill>
                  <a:schemeClr val="bg1"/>
                </a:solidFill>
              </a:rPr>
            </a:br>
            <a:r>
              <a:rPr lang="en-GB" sz="3200" b="1" dirty="0">
                <a:solidFill>
                  <a:schemeClr val="bg1"/>
                </a:solidFill>
              </a:rPr>
              <a:t>About Recycling?</a:t>
            </a:r>
          </a:p>
        </p:txBody>
      </p:sp>
      <p:sp>
        <p:nvSpPr>
          <p:cNvPr id="18" name="Rectangle: Rounded Corners 17">
            <a:extLst>
              <a:ext uri="{FF2B5EF4-FFF2-40B4-BE49-F238E27FC236}">
                <a16:creationId xmlns:a16="http://schemas.microsoft.com/office/drawing/2014/main" id="{A879A4C8-61EF-1EC3-43EE-A1255306861A}"/>
              </a:ext>
            </a:extLst>
          </p:cNvPr>
          <p:cNvSpPr/>
          <p:nvPr/>
        </p:nvSpPr>
        <p:spPr>
          <a:xfrm>
            <a:off x="2239618" y="1863221"/>
            <a:ext cx="4396074" cy="547779"/>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dirty="0">
                <a:solidFill>
                  <a:schemeClr val="tx1"/>
                </a:solidFill>
              </a:rPr>
              <a:t>What have you learnt about recycling?</a:t>
            </a:r>
          </a:p>
        </p:txBody>
      </p:sp>
      <p:sp>
        <p:nvSpPr>
          <p:cNvPr id="15" name="Rectangle: Rounded Corners 14">
            <a:extLst>
              <a:ext uri="{FF2B5EF4-FFF2-40B4-BE49-F238E27FC236}">
                <a16:creationId xmlns:a16="http://schemas.microsoft.com/office/drawing/2014/main" id="{FECD0C87-684E-EB8E-8BD5-5A663DE731F9}"/>
              </a:ext>
            </a:extLst>
          </p:cNvPr>
          <p:cNvSpPr/>
          <p:nvPr/>
        </p:nvSpPr>
        <p:spPr>
          <a:xfrm>
            <a:off x="1803675" y="2804225"/>
            <a:ext cx="5536649" cy="854246"/>
          </a:xfrm>
          <a:prstGeom prst="roundRect">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Can you think of any things at home or school that you could recycle?</a:t>
            </a:r>
          </a:p>
        </p:txBody>
      </p:sp>
      <p:pic>
        <p:nvPicPr>
          <p:cNvPr id="3" name="Picture 2" descr="A picture containing text, vector graphics&#10;&#10;Description automatically generated">
            <a:extLst>
              <a:ext uri="{FF2B5EF4-FFF2-40B4-BE49-F238E27FC236}">
                <a16:creationId xmlns:a16="http://schemas.microsoft.com/office/drawing/2014/main" id="{774F3AFA-FE4E-B9E8-73AB-709BD0A1CD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0462" y="4224224"/>
            <a:ext cx="1981982" cy="2098968"/>
          </a:xfrm>
          <a:prstGeom prst="rect">
            <a:avLst/>
          </a:prstGeom>
        </p:spPr>
      </p:pic>
      <p:pic>
        <p:nvPicPr>
          <p:cNvPr id="6" name="Picture 5" descr="A picture containing mirror, whip, table, console table&#10;&#10;Description automatically generated">
            <a:extLst>
              <a:ext uri="{FF2B5EF4-FFF2-40B4-BE49-F238E27FC236}">
                <a16:creationId xmlns:a16="http://schemas.microsoft.com/office/drawing/2014/main" id="{910D1529-A061-B96F-4F1B-DAF89308C0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326391">
            <a:off x="600533" y="2748721"/>
            <a:ext cx="1756169" cy="619315"/>
          </a:xfrm>
          <a:prstGeom prst="rect">
            <a:avLst/>
          </a:prstGeom>
        </p:spPr>
      </p:pic>
      <p:pic>
        <p:nvPicPr>
          <p:cNvPr id="13" name="Picture 12" descr="A picture containing text, mirror&#10;&#10;Description automatically generated">
            <a:extLst>
              <a:ext uri="{FF2B5EF4-FFF2-40B4-BE49-F238E27FC236}">
                <a16:creationId xmlns:a16="http://schemas.microsoft.com/office/drawing/2014/main" id="{F26D3C0D-6EE6-6A57-DE31-0487E7E985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0587" y="2875076"/>
            <a:ext cx="1194142" cy="1160713"/>
          </a:xfrm>
          <a:prstGeom prst="rect">
            <a:avLst/>
          </a:prstGeom>
        </p:spPr>
      </p:pic>
      <p:pic>
        <p:nvPicPr>
          <p:cNvPr id="23" name="Picture 22" descr="A picture containing text, table, worktable&#10;&#10;Description automatically generated">
            <a:extLst>
              <a:ext uri="{FF2B5EF4-FFF2-40B4-BE49-F238E27FC236}">
                <a16:creationId xmlns:a16="http://schemas.microsoft.com/office/drawing/2014/main" id="{5442D74A-8EB9-B282-A1EC-5F72E02F07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271" y="4277013"/>
            <a:ext cx="2891551" cy="1667720"/>
          </a:xfrm>
          <a:prstGeom prst="rect">
            <a:avLst/>
          </a:prstGeom>
        </p:spPr>
      </p:pic>
      <p:pic>
        <p:nvPicPr>
          <p:cNvPr id="25" name="Picture 24">
            <a:extLst>
              <a:ext uri="{FF2B5EF4-FFF2-40B4-BE49-F238E27FC236}">
                <a16:creationId xmlns:a16="http://schemas.microsoft.com/office/drawing/2014/main" id="{F358919A-0072-83E0-F8EA-448FAFBA9B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3168" y="818797"/>
            <a:ext cx="1694312" cy="1788816"/>
          </a:xfrm>
          <a:prstGeom prst="rect">
            <a:avLst/>
          </a:prstGeom>
        </p:spPr>
      </p:pic>
      <p:sp>
        <p:nvSpPr>
          <p:cNvPr id="22" name="Speech Bubble: Rectangle with Corners Rounded 21">
            <a:extLst>
              <a:ext uri="{FF2B5EF4-FFF2-40B4-BE49-F238E27FC236}">
                <a16:creationId xmlns:a16="http://schemas.microsoft.com/office/drawing/2014/main" id="{0B5D4D38-2526-3F33-7337-2EA07445B64F}"/>
              </a:ext>
            </a:extLst>
          </p:cNvPr>
          <p:cNvSpPr/>
          <p:nvPr/>
        </p:nvSpPr>
        <p:spPr>
          <a:xfrm>
            <a:off x="4157820" y="4530516"/>
            <a:ext cx="2272233" cy="1160713"/>
          </a:xfrm>
          <a:prstGeom prst="wedgeRoundRectCallout">
            <a:avLst>
              <a:gd name="adj1" fmla="val 63160"/>
              <a:gd name="adj2" fmla="val 8447"/>
              <a:gd name="adj3" fmla="val 16667"/>
            </a:avLst>
          </a:prstGeom>
          <a:solidFill>
            <a:schemeClr val="bg1"/>
          </a:solidFill>
          <a:ln w="28575">
            <a:solidFill>
              <a:srgbClr val="F08215"/>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dirty="0">
                <a:solidFill>
                  <a:schemeClr val="tx1"/>
                </a:solidFill>
              </a:rPr>
              <a:t>You can help to look after me by recycling more!</a:t>
            </a:r>
          </a:p>
        </p:txBody>
      </p:sp>
      <p:sp>
        <p:nvSpPr>
          <p:cNvPr id="16" name="Rectangle 15">
            <a:hlinkClick r:id="rId7"/>
            <a:extLst>
              <a:ext uri="{FF2B5EF4-FFF2-40B4-BE49-F238E27FC236}">
                <a16:creationId xmlns:a16="http://schemas.microsoft.com/office/drawing/2014/main" id="{8494C227-9C3F-B7F7-EC58-FCAD46F7C14C}"/>
              </a:ext>
            </a:extLst>
          </p:cNvPr>
          <p:cNvSpPr/>
          <p:nvPr/>
        </p:nvSpPr>
        <p:spPr>
          <a:xfrm>
            <a:off x="8563429" y="6662057"/>
            <a:ext cx="580571" cy="195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865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right)">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2"/>
            <a:extLst>
              <a:ext uri="{FF2B5EF4-FFF2-40B4-BE49-F238E27FC236}">
                <a16:creationId xmlns:a16="http://schemas.microsoft.com/office/drawing/2014/main" id="{A3D008E5-5755-3DBE-1BB6-6FBAD2567EF4}"/>
              </a:ext>
            </a:extLst>
          </p:cNvPr>
          <p:cNvSpPr/>
          <p:nvPr/>
        </p:nvSpPr>
        <p:spPr>
          <a:xfrm>
            <a:off x="8418286" y="6106885"/>
            <a:ext cx="580571" cy="576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2"/>
            <a:extLst>
              <a:ext uri="{FF2B5EF4-FFF2-40B4-BE49-F238E27FC236}">
                <a16:creationId xmlns:a16="http://schemas.microsoft.com/office/drawing/2014/main" id="{E7FC3028-794A-C8E2-D73B-7494E673DB58}"/>
              </a:ext>
            </a:extLst>
          </p:cNvPr>
          <p:cNvSpPr/>
          <p:nvPr/>
        </p:nvSpPr>
        <p:spPr>
          <a:xfrm>
            <a:off x="145143" y="6008913"/>
            <a:ext cx="1062872" cy="6749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68893146"/>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 id="{AEAE8EFC-84E1-44A5-B19D-1CAE340B02B6}" vid="{010B92F8-2E9D-4993-ABC6-5071BBCC9E2D}"/>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id="{AEAE8EFC-84E1-44A5-B19D-1CAE340B02B6}" vid="{1AD28E7D-A90E-4DFD-B834-C66F360CCA3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389</TotalTime>
  <Words>858</Words>
  <Application>Microsoft Office PowerPoint</Application>
  <PresentationFormat>On-screen Show (4:3)</PresentationFormat>
  <Paragraphs>55</Paragraphs>
  <Slides>15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Roboto</vt:lpstr>
      <vt:lpstr>Twinkl</vt:lpstr>
      <vt:lpstr>Arial</vt:lpstr>
      <vt:lpstr>Calibri</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 Twinkl</dc:creator>
  <cp:lastModifiedBy>Twinkl Twinkl</cp:lastModifiedBy>
  <cp:revision>32</cp:revision>
  <dcterms:created xsi:type="dcterms:W3CDTF">2022-08-30T07:11:39Z</dcterms:created>
  <dcterms:modified xsi:type="dcterms:W3CDTF">2022-09-07T13:05:42Z</dcterms:modified>
</cp:coreProperties>
</file>